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1" r:id="rId3"/>
    <p:sldId id="256" r:id="rId4"/>
    <p:sldId id="295" r:id="rId5"/>
    <p:sldId id="288" r:id="rId6"/>
    <p:sldId id="293" r:id="rId7"/>
    <p:sldId id="287" r:id="rId8"/>
    <p:sldId id="297" r:id="rId9"/>
    <p:sldId id="277" r:id="rId10"/>
    <p:sldId id="298" r:id="rId11"/>
    <p:sldId id="316" r:id="rId12"/>
    <p:sldId id="317" r:id="rId13"/>
    <p:sldId id="300" r:id="rId14"/>
    <p:sldId id="302" r:id="rId15"/>
    <p:sldId id="303" r:id="rId16"/>
    <p:sldId id="305" r:id="rId17"/>
    <p:sldId id="304" r:id="rId18"/>
    <p:sldId id="310" r:id="rId19"/>
    <p:sldId id="319" r:id="rId20"/>
    <p:sldId id="312" r:id="rId21"/>
    <p:sldId id="313" r:id="rId22"/>
    <p:sldId id="314" r:id="rId23"/>
    <p:sldId id="315" r:id="rId24"/>
    <p:sldId id="311" r:id="rId25"/>
    <p:sldId id="308" r:id="rId26"/>
    <p:sldId id="318" r:id="rId27"/>
    <p:sldId id="307" r:id="rId28"/>
    <p:sldId id="306" r:id="rId29"/>
    <p:sldId id="272" r:id="rId30"/>
    <p:sldId id="25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49B92AD-FC9A-4D24-BF2A-2AD585BB94FC}">
          <p14:sldIdLst>
            <p14:sldId id="266"/>
            <p14:sldId id="261"/>
          </p14:sldIdLst>
        </p14:section>
        <p14:section name="1. 기획 배경 및 목표" id="{1C70BD2B-B3FA-4A2F-8396-3F1D34BA6087}">
          <p14:sldIdLst>
            <p14:sldId id="256"/>
            <p14:sldId id="295"/>
            <p14:sldId id="288"/>
            <p14:sldId id="293"/>
            <p14:sldId id="287"/>
            <p14:sldId id="297"/>
            <p14:sldId id="277"/>
            <p14:sldId id="298"/>
            <p14:sldId id="316"/>
            <p14:sldId id="317"/>
            <p14:sldId id="300"/>
            <p14:sldId id="302"/>
            <p14:sldId id="303"/>
            <p14:sldId id="305"/>
            <p14:sldId id="304"/>
            <p14:sldId id="310"/>
            <p14:sldId id="319"/>
            <p14:sldId id="312"/>
            <p14:sldId id="313"/>
            <p14:sldId id="314"/>
            <p14:sldId id="315"/>
            <p14:sldId id="311"/>
            <p14:sldId id="308"/>
            <p14:sldId id="318"/>
            <p14:sldId id="307"/>
            <p14:sldId id="306"/>
            <p14:sldId id="272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E9DA"/>
    <a:srgbClr val="EEE9E2"/>
    <a:srgbClr val="655D5B"/>
    <a:srgbClr val="E2CBB7"/>
    <a:srgbClr val="FCF7F2"/>
    <a:srgbClr val="554F4D"/>
    <a:srgbClr val="D0C4B0"/>
    <a:srgbClr val="E1D9CC"/>
    <a:srgbClr val="F2E0C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0BC601-EA1D-43A5-9E19-324FDD2D7222}" v="353" dt="2023-11-23T16:31:04.123"/>
    <p1510:client id="{EFC9471D-56C5-4E56-9759-5B81903A895E}" v="3538" dt="2023-11-23T21:28:23.230"/>
    <p1510:client id="{FD9DDAD8-B560-469E-B05D-52401179636E}" v="1237" dt="2023-11-23T18:01:45.6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0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1994801" y="2029522"/>
            <a:ext cx="8141658" cy="26622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700" b="1" dirty="0" err="1">
                <a:solidFill>
                  <a:srgbClr val="655D5B"/>
                </a:solidFill>
                <a:latin typeface="Bell MT" panose="02020503060305020303" pitchFamily="18" charset="0"/>
              </a:rPr>
              <a:t>Poravel</a:t>
            </a:r>
            <a:endParaRPr lang="en-US" altLang="ko-KR" sz="16700" b="1" dirty="0">
              <a:solidFill>
                <a:srgbClr val="655D5B"/>
              </a:solidFill>
              <a:latin typeface="Bell MT" panose="020205030603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835376" y="5833886"/>
            <a:ext cx="260938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554F4D"/>
                </a:solidFill>
              </a:rPr>
              <a:t>2</a:t>
            </a:r>
            <a:r>
              <a:rPr lang="ko-KR" altLang="en-US" sz="1600" dirty="0" smtClean="0">
                <a:solidFill>
                  <a:srgbClr val="554F4D"/>
                </a:solidFill>
              </a:rPr>
              <a:t>조</a:t>
            </a:r>
            <a:endParaRPr lang="ko-KR" altLang="en-US" sz="1600" dirty="0">
              <a:solidFill>
                <a:srgbClr val="554F4D"/>
              </a:solidFill>
            </a:endParaRPr>
          </a:p>
          <a:p>
            <a:pPr algn="ctr"/>
            <a:endParaRPr lang="ko-KR" altLang="en-US" sz="1600" dirty="0">
              <a:solidFill>
                <a:srgbClr val="554F4D"/>
              </a:solidFill>
            </a:endParaRPr>
          </a:p>
          <a:p>
            <a:pPr algn="ctr"/>
            <a:r>
              <a:rPr lang="ko-KR" altLang="en-US" sz="1600" dirty="0" err="1" smtClean="0">
                <a:solidFill>
                  <a:srgbClr val="554F4D"/>
                </a:solidFill>
              </a:rPr>
              <a:t>류지원</a:t>
            </a:r>
            <a:r>
              <a:rPr lang="en-US" altLang="ko-KR" sz="1600" dirty="0" smtClean="0">
                <a:solidFill>
                  <a:srgbClr val="554F4D"/>
                </a:solidFill>
              </a:rPr>
              <a:t>, </a:t>
            </a:r>
            <a:r>
              <a:rPr lang="ko-KR" altLang="en-US" sz="1600" dirty="0" err="1" smtClean="0">
                <a:solidFill>
                  <a:srgbClr val="554F4D"/>
                </a:solidFill>
              </a:rPr>
              <a:t>조자영</a:t>
            </a:r>
            <a:endParaRPr lang="ko-KR" altLang="en-US" sz="1600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야외, 식물, 나무, 가을이(가) 표시된 사진&#10;&#10;자동 생성된 설명">
            <a:extLst>
              <a:ext uri="{FF2B5EF4-FFF2-40B4-BE49-F238E27FC236}">
                <a16:creationId xmlns:a16="http://schemas.microsoft.com/office/drawing/2014/main" id="{49F58127-1BE7-F105-564B-7E47C38EC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t="73" r="-66" b="11326"/>
          <a:stretch/>
        </p:blipFill>
        <p:spPr>
          <a:xfrm>
            <a:off x="0" y="0"/>
            <a:ext cx="12194690" cy="6867966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06400" y="310263"/>
            <a:ext cx="2417650" cy="2226502"/>
            <a:chOff x="787400" y="2282498"/>
            <a:chExt cx="2417650" cy="2226502"/>
          </a:xfrm>
          <a:noFill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787400" y="2282498"/>
              <a:ext cx="2417650" cy="707886"/>
            </a:xfrm>
            <a:prstGeom prst="rect">
              <a:avLst/>
            </a:prstGeom>
            <a:grp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554F4D"/>
                  </a:solidFill>
                </a:rPr>
                <a:t>시장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26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유사 제품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1283618" y="4667200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+mn-ea"/>
              </a:rPr>
              <a:t>Instagram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BEB1017-C49F-42ED-96D1-862BFB9C9971}"/>
              </a:ext>
            </a:extLst>
          </p:cNvPr>
          <p:cNvCxnSpPr/>
          <p:nvPr/>
        </p:nvCxnSpPr>
        <p:spPr>
          <a:xfrm>
            <a:off x="1851584" y="4544103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42" y="2330401"/>
            <a:ext cx="1953502" cy="1944781"/>
          </a:xfrm>
          <a:prstGeom prst="rect">
            <a:avLst/>
          </a:prstGeom>
        </p:spPr>
      </p:pic>
      <p:sp>
        <p:nvSpPr>
          <p:cNvPr id="33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4031403" y="476746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 smtClean="0">
                <a:latin typeface="+mn-ea"/>
              </a:rPr>
              <a:t>단점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091399" y="2493566"/>
            <a:ext cx="5057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시각적인 즐거운 콘텐츠를 공유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비즈니스 및 </a:t>
            </a:r>
            <a:r>
              <a:rPr lang="ko-KR" altLang="en-US" dirty="0" err="1" smtClean="0"/>
              <a:t>브랜딩에</a:t>
            </a:r>
            <a:r>
              <a:rPr lang="ko-KR" altLang="en-US" dirty="0" smtClean="0"/>
              <a:t> 활용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자유로운 자아 표현의 공간</a:t>
            </a:r>
            <a:endParaRPr lang="en-US" altLang="ko-KR" dirty="0" smtClean="0"/>
          </a:p>
        </p:txBody>
      </p:sp>
      <p:sp>
        <p:nvSpPr>
          <p:cNvPr id="35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4031403" y="272439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latin typeface="+mn-ea"/>
              </a:rPr>
              <a:t>장</a:t>
            </a:r>
            <a:r>
              <a:rPr kumimoji="1" lang="ko-KR" altLang="en-US" sz="2400" b="1" dirty="0" smtClean="0">
                <a:latin typeface="+mn-ea"/>
              </a:rPr>
              <a:t>점</a:t>
            </a:r>
            <a:endParaRPr kumimoji="1" lang="ja-JP" altLang="en-US" sz="2400" b="1" dirty="0">
              <a:latin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8D60D5-5926-4E3E-A7A2-D67718B862CD}"/>
              </a:ext>
            </a:extLst>
          </p:cNvPr>
          <p:cNvSpPr txBox="1"/>
          <p:nvPr/>
        </p:nvSpPr>
        <p:spPr>
          <a:xfrm>
            <a:off x="5091399" y="4414641"/>
            <a:ext cx="6158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보여지는 사람들의 시선을 </a:t>
            </a:r>
            <a:r>
              <a:rPr lang="ko-KR" altLang="en-US" dirty="0" err="1" smtClean="0"/>
              <a:t>신경써야하는</a:t>
            </a:r>
            <a:r>
              <a:rPr lang="ko-KR" altLang="en-US" dirty="0" smtClean="0"/>
              <a:t> 스트레스 유발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다른 사람들과의 삶 비교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- SNS </a:t>
            </a:r>
            <a:r>
              <a:rPr lang="ko-KR" altLang="en-US" dirty="0" smtClean="0"/>
              <a:t>관심 중독</a:t>
            </a:r>
            <a:endParaRPr lang="en-US" altLang="ko-KR" dirty="0" smtClean="0"/>
          </a:p>
          <a:p>
            <a:pPr algn="just"/>
            <a:r>
              <a:rPr lang="en-US" altLang="ko-KR" dirty="0" smtClean="0"/>
              <a:t>- </a:t>
            </a:r>
            <a:r>
              <a:rPr lang="ko-KR" altLang="en-US" dirty="0" smtClean="0"/>
              <a:t>과시와 광고의 장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729959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차별화 전략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AEB35A2-3DB2-443F-9364-685B71F599E0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DDB154-1059-4C9A-91A2-71A5E3B79CCC}"/>
              </a:ext>
            </a:extLst>
          </p:cNvPr>
          <p:cNvSpPr/>
          <p:nvPr/>
        </p:nvSpPr>
        <p:spPr>
          <a:xfrm>
            <a:off x="1621036" y="1930179"/>
            <a:ext cx="4353648" cy="2756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1621036" y="1930179"/>
            <a:ext cx="4353648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2204428" y="2085792"/>
            <a:ext cx="318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54F4D"/>
                </a:solidFill>
              </a:rPr>
              <a:t>본래의 </a:t>
            </a:r>
            <a:r>
              <a:rPr lang="ko-KR" altLang="en-US" dirty="0" smtClean="0">
                <a:solidFill>
                  <a:srgbClr val="554F4D"/>
                </a:solidFill>
              </a:rPr>
              <a:t>사진의 목적 되찾기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9A5B12-A908-4E9E-9A3B-54EF16432007}"/>
              </a:ext>
            </a:extLst>
          </p:cNvPr>
          <p:cNvSpPr txBox="1"/>
          <p:nvPr/>
        </p:nvSpPr>
        <p:spPr>
          <a:xfrm>
            <a:off x="1790761" y="3223196"/>
            <a:ext cx="3947549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 smtClean="0">
                <a:latin typeface="+mn-ea"/>
              </a:rPr>
              <a:t>누군가를 위한 사진이 아닌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</a:t>
            </a:r>
            <a:r>
              <a:rPr lang="ko-KR" altLang="en-US" sz="1600" dirty="0" smtClean="0">
                <a:latin typeface="+mn-ea"/>
              </a:rPr>
              <a:t>나를 위한 사진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DDB154-1059-4C9A-91A2-71A5E3B79CCC}"/>
              </a:ext>
            </a:extLst>
          </p:cNvPr>
          <p:cNvSpPr/>
          <p:nvPr/>
        </p:nvSpPr>
        <p:spPr>
          <a:xfrm>
            <a:off x="6840736" y="1930179"/>
            <a:ext cx="4353648" cy="2756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6840736" y="1930179"/>
            <a:ext cx="4353648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7424128" y="2085792"/>
            <a:ext cx="3186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54F4D"/>
                </a:solidFill>
              </a:rPr>
              <a:t>여행의 즐거움 되찾기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A5B12-A908-4E9E-9A3B-54EF16432007}"/>
              </a:ext>
            </a:extLst>
          </p:cNvPr>
          <p:cNvSpPr txBox="1"/>
          <p:nvPr/>
        </p:nvSpPr>
        <p:spPr>
          <a:xfrm>
            <a:off x="7010461" y="3223196"/>
            <a:ext cx="3947549" cy="654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20000"/>
              </a:lnSpc>
              <a:buFontTx/>
              <a:buChar char="-"/>
            </a:pPr>
            <a:r>
              <a:rPr lang="ko-KR" altLang="en-US" sz="1600" dirty="0" smtClean="0">
                <a:latin typeface="+mn-ea"/>
              </a:rPr>
              <a:t>자랑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과시의 목적이 아닌</a:t>
            </a:r>
            <a:endParaRPr lang="en-US" altLang="ko-KR" sz="1600" dirty="0">
              <a:latin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소중한 일상 공유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55307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479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406400" y="376765"/>
            <a:ext cx="11324761" cy="5956959"/>
            <a:chOff x="787400" y="2349000"/>
            <a:chExt cx="11324761" cy="5956959"/>
          </a:xfrm>
          <a:noFill/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9694511" y="7598073"/>
              <a:ext cx="2417650" cy="707886"/>
            </a:xfrm>
            <a:prstGeom prst="rect">
              <a:avLst/>
            </a:prstGeom>
            <a:grp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</a:rPr>
                <a:t>개발 결과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5573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smtClean="0">
                <a:solidFill>
                  <a:srgbClr val="554F4D"/>
                </a:solidFill>
              </a:rPr>
              <a:t>DB </a:t>
            </a:r>
            <a:r>
              <a:rPr lang="ko-KR" altLang="en-US" sz="3600" dirty="0" smtClean="0">
                <a:solidFill>
                  <a:srgbClr val="554F4D"/>
                </a:solidFill>
              </a:rPr>
              <a:t>개발 환경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2509166" y="1535019"/>
            <a:ext cx="3153698" cy="4541500"/>
            <a:chOff x="1492675" y="1535019"/>
            <a:chExt cx="1937973" cy="4541500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1492675" y="1535019"/>
              <a:ext cx="1811290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850581" y="5087447"/>
              <a:ext cx="11014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 </a:t>
              </a:r>
              <a:r>
                <a:rPr kumimoji="1" lang="en-US" altLang="ja-JP" dirty="0" err="1" smtClean="0">
                  <a:latin typeface="+mn-ea"/>
                </a:rPr>
                <a:t>Naver</a:t>
              </a:r>
              <a:r>
                <a:rPr kumimoji="1" lang="en-US" altLang="ja-JP" dirty="0" smtClean="0">
                  <a:latin typeface="+mn-ea"/>
                </a:rPr>
                <a:t> Cloud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492675" y="5553299"/>
              <a:ext cx="1937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 smtClean="0"/>
                <a:t>장점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어디서든 같은 </a:t>
              </a:r>
              <a:r>
                <a:rPr lang="en-US" altLang="ko-KR" sz="1400" dirty="0" smtClean="0"/>
                <a:t>DATA </a:t>
              </a:r>
              <a:r>
                <a:rPr lang="ko-KR" altLang="en-US" sz="1400" dirty="0" err="1" smtClean="0"/>
                <a:t>접속가능</a:t>
              </a:r>
              <a:endParaRPr lang="en-US" altLang="ko-KR" sz="1400" dirty="0" smtClean="0"/>
            </a:p>
            <a:p>
              <a:pPr algn="just"/>
              <a:r>
                <a:rPr lang="ko-KR" altLang="en-US" sz="1400" dirty="0" smtClean="0"/>
                <a:t>단점 </a:t>
              </a:r>
              <a:r>
                <a:rPr lang="en-US" altLang="ko-KR" sz="1400" dirty="0" smtClean="0"/>
                <a:t>: </a:t>
              </a:r>
              <a:r>
                <a:rPr lang="ko-KR" altLang="en-US" sz="1400" dirty="0" smtClean="0"/>
                <a:t>비용이 듦</a:t>
              </a:r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7828976" y="1535019"/>
            <a:ext cx="2947543" cy="4756944"/>
            <a:chOff x="4622228" y="1535019"/>
            <a:chExt cx="2947543" cy="4756944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634173" y="508744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MySQL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무료 오픈소스 라이선스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다양한 운영체제 지원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167" y="1535019"/>
            <a:ext cx="2947543" cy="304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05" y="1535019"/>
            <a:ext cx="3164014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56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10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err="1" smtClean="0">
                <a:solidFill>
                  <a:srgbClr val="554F4D"/>
                </a:solidFill>
              </a:rPr>
              <a:t>BackEnd</a:t>
            </a:r>
            <a:r>
              <a:rPr lang="en-US" altLang="ko-KR" sz="3600" dirty="0" smtClean="0">
                <a:solidFill>
                  <a:srgbClr val="554F4D"/>
                </a:solidFill>
              </a:rPr>
              <a:t> </a:t>
            </a:r>
            <a:r>
              <a:rPr lang="ko-KR" altLang="en-US" sz="3600" dirty="0" smtClean="0">
                <a:solidFill>
                  <a:srgbClr val="554F4D"/>
                </a:solidFill>
              </a:rPr>
              <a:t>개발 환경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4572264" y="1535019"/>
            <a:ext cx="3153698" cy="4541500"/>
            <a:chOff x="1492675" y="1535019"/>
            <a:chExt cx="1937973" cy="4541500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1492675" y="1535019"/>
              <a:ext cx="1811290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890013" y="5087447"/>
              <a:ext cx="9097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Spring Boot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492675" y="5553299"/>
              <a:ext cx="19379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/>
                <a:t>- </a:t>
              </a:r>
              <a:r>
                <a:rPr lang="ko-KR" altLang="en-US" sz="1400" dirty="0" smtClean="0"/>
                <a:t>스프링 </a:t>
              </a:r>
              <a:r>
                <a:rPr lang="ko-KR" altLang="en-US" sz="1400" dirty="0"/>
                <a:t>설정의 단순화</a:t>
              </a:r>
              <a:endParaRPr lang="en-US" altLang="ko-KR" sz="1400" dirty="0"/>
            </a:p>
            <a:p>
              <a:pPr algn="just"/>
              <a:r>
                <a:rPr lang="en-US" altLang="ko-KR" sz="1400" dirty="0" smtClean="0"/>
                <a:t>- </a:t>
              </a:r>
              <a:r>
                <a:rPr lang="ko-KR" altLang="en-US" sz="1400" dirty="0" err="1" smtClean="0"/>
                <a:t>내장서버</a:t>
              </a:r>
              <a:r>
                <a:rPr lang="ko-KR" altLang="en-US" sz="1400" dirty="0" smtClean="0"/>
                <a:t> 사용</a:t>
              </a:r>
              <a:endParaRPr lang="en-US" altLang="ko-KR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8505436" y="1535019"/>
            <a:ext cx="3076964" cy="4756944"/>
            <a:chOff x="4622228" y="1535019"/>
            <a:chExt cx="3076964" cy="4756944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634173" y="508744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MySQL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30266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무료 오픈소스 라이선스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다양한 운영체제 지원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코드 축소로 인한 </a:t>
              </a:r>
              <a:r>
                <a:rPr lang="ko-KR" altLang="en-US" sz="1400" dirty="0" err="1" smtClean="0"/>
                <a:t>가독성</a:t>
              </a:r>
              <a:r>
                <a:rPr lang="ko-KR" altLang="en-US" sz="1400" dirty="0" smtClean="0"/>
                <a:t> 향상</a:t>
              </a: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4" y="1535019"/>
            <a:ext cx="2947544" cy="304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681" y="1508761"/>
            <a:ext cx="2964298" cy="307425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620772" y="1535019"/>
            <a:ext cx="3153698" cy="4326057"/>
            <a:chOff x="1492675" y="1535019"/>
            <a:chExt cx="1937973" cy="4326057"/>
          </a:xfrm>
        </p:grpSpPr>
        <p:sp>
          <p:nvSpPr>
            <p:cNvPr id="18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1492675" y="1535019"/>
              <a:ext cx="1811290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2144801" y="5088716"/>
              <a:ext cx="5114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Java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492675" y="5553299"/>
              <a:ext cx="1937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dirty="0" smtClean="0"/>
                <a:t>- </a:t>
              </a:r>
              <a:r>
                <a:rPr lang="ko-KR" altLang="en-US" sz="1400" dirty="0" smtClean="0"/>
                <a:t>플랫폼 독립적</a:t>
              </a:r>
              <a:r>
                <a:rPr lang="en-US" altLang="ko-KR" sz="1400" dirty="0" smtClean="0"/>
                <a:t>(JVM)</a:t>
              </a:r>
              <a:endParaRPr lang="en-US" altLang="ko-KR" sz="14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6760" r="7956" b="7681"/>
          <a:stretch/>
        </p:blipFill>
        <p:spPr>
          <a:xfrm>
            <a:off x="620772" y="1535019"/>
            <a:ext cx="2947928" cy="302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0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265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3600" dirty="0" err="1" smtClean="0">
                <a:solidFill>
                  <a:srgbClr val="554F4D"/>
                </a:solidFill>
              </a:rPr>
              <a:t>FrontEnd</a:t>
            </a:r>
            <a:r>
              <a:rPr lang="en-US" altLang="ko-KR" sz="3600" dirty="0" smtClean="0">
                <a:solidFill>
                  <a:srgbClr val="554F4D"/>
                </a:solidFill>
              </a:rPr>
              <a:t> </a:t>
            </a:r>
            <a:r>
              <a:rPr lang="ko-KR" altLang="en-US" sz="3600" dirty="0" smtClean="0">
                <a:solidFill>
                  <a:srgbClr val="554F4D"/>
                </a:solidFill>
              </a:rPr>
              <a:t>개발 환경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4143376" y="1535019"/>
            <a:ext cx="3815290" cy="4541500"/>
            <a:chOff x="1235040" y="1535019"/>
            <a:chExt cx="2344527" cy="4541500"/>
          </a:xfrm>
        </p:grpSpPr>
        <p:sp>
          <p:nvSpPr>
            <p:cNvPr id="9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1492675" y="1535019"/>
              <a:ext cx="1811290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2052174" y="5087447"/>
              <a:ext cx="6041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>
                  <a:latin typeface="+mn-ea"/>
                </a:rPr>
                <a:t>Vue.js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235040" y="5553299"/>
              <a:ext cx="23445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en-US" altLang="ko-KR" sz="1400" dirty="0" smtClean="0"/>
                <a:t>JS</a:t>
              </a:r>
              <a:r>
                <a:rPr lang="ko-KR" altLang="en-US" sz="1400" dirty="0" smtClean="0"/>
                <a:t>를 사용하여 배우기 쉬움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가상</a:t>
              </a:r>
              <a:r>
                <a:rPr lang="en-US" altLang="ko-KR" sz="1400" dirty="0" smtClean="0"/>
                <a:t>DOM</a:t>
              </a:r>
              <a:r>
                <a:rPr lang="ko-KR" altLang="en-US" sz="1400" dirty="0" smtClean="0"/>
                <a:t>을 사용하여 향상된 </a:t>
              </a:r>
              <a:r>
                <a:rPr lang="ko-KR" altLang="en-US" sz="1400" dirty="0" err="1" smtClean="0"/>
                <a:t>렌더링성능</a:t>
              </a:r>
              <a:endParaRPr lang="ko-KR" altLang="en-US" sz="1400" dirty="0"/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2BE3798-1C4E-48AA-8C7B-444174A5A5EF}"/>
              </a:ext>
            </a:extLst>
          </p:cNvPr>
          <p:cNvGrpSpPr/>
          <p:nvPr/>
        </p:nvGrpSpPr>
        <p:grpSpPr>
          <a:xfrm>
            <a:off x="8369644" y="1535019"/>
            <a:ext cx="2947543" cy="4756944"/>
            <a:chOff x="4622228" y="1535019"/>
            <a:chExt cx="2947543" cy="4756944"/>
          </a:xfrm>
        </p:grpSpPr>
        <p:sp>
          <p:nvSpPr>
            <p:cNvPr id="21" name="正方形/長方形 13">
              <a:extLst>
                <a:ext uri="{FF2B5EF4-FFF2-40B4-BE49-F238E27FC236}">
                  <a16:creationId xmlns:a16="http://schemas.microsoft.com/office/drawing/2014/main" id="{516733AB-DFE2-469B-8EFC-7C8555D10D73}"/>
                </a:ext>
              </a:extLst>
            </p:cNvPr>
            <p:cNvSpPr/>
            <p:nvPr/>
          </p:nvSpPr>
          <p:spPr>
            <a:xfrm>
              <a:off x="4622228" y="1535019"/>
              <a:ext cx="2947543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テキスト ボックス 17">
              <a:extLst>
                <a:ext uri="{FF2B5EF4-FFF2-40B4-BE49-F238E27FC236}">
                  <a16:creationId xmlns:a16="http://schemas.microsoft.com/office/drawing/2014/main" id="{1924B360-C9B8-4F9D-BB64-460B23E4E03A}"/>
                </a:ext>
              </a:extLst>
            </p:cNvPr>
            <p:cNvSpPr txBox="1"/>
            <p:nvPr/>
          </p:nvSpPr>
          <p:spPr>
            <a:xfrm>
              <a:off x="5634173" y="5087447"/>
              <a:ext cx="9236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>
                  <a:latin typeface="+mn-ea"/>
                </a:rPr>
                <a:t>MySQL</a:t>
              </a:r>
              <a:endParaRPr kumimoji="1" lang="ja-JP" altLang="en-US" dirty="0">
                <a:latin typeface="+mn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77B763-7B3F-4D6E-98BA-F87431691234}"/>
                </a:ext>
              </a:extLst>
            </p:cNvPr>
            <p:cNvSpPr txBox="1"/>
            <p:nvPr/>
          </p:nvSpPr>
          <p:spPr>
            <a:xfrm>
              <a:off x="4672548" y="5553299"/>
              <a:ext cx="2846903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무료 오픈소스 라이선스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다양한 운영체제 지원</a:t>
              </a:r>
              <a:endParaRPr lang="en-US" altLang="ko-KR" sz="1400" dirty="0" smtClean="0"/>
            </a:p>
            <a:p>
              <a:pPr marL="285750" indent="-285750" algn="just">
                <a:buFontTx/>
                <a:buChar char="-"/>
              </a:pPr>
              <a:endParaRPr lang="ko-KR" altLang="en-US" sz="1400" dirty="0"/>
            </a:p>
          </p:txBody>
        </p: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C60BD4A8-8A30-49D4-8840-371CD3B25A05}"/>
                </a:ext>
              </a:extLst>
            </p:cNvPr>
            <p:cNvCxnSpPr/>
            <p:nvPr/>
          </p:nvCxnSpPr>
          <p:spPr>
            <a:xfrm>
              <a:off x="5781039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72374D-861B-427F-B594-D01110F5D502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631" y="1535019"/>
            <a:ext cx="2947544" cy="304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6107" r="4574" b="-56"/>
          <a:stretch/>
        </p:blipFill>
        <p:spPr>
          <a:xfrm>
            <a:off x="8351168" y="1535017"/>
            <a:ext cx="2971800" cy="3049683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DB04A0E-9473-4E7F-8117-C1469719FB0F}"/>
              </a:ext>
            </a:extLst>
          </p:cNvPr>
          <p:cNvGrpSpPr/>
          <p:nvPr/>
        </p:nvGrpSpPr>
        <p:grpSpPr>
          <a:xfrm>
            <a:off x="285750" y="1535017"/>
            <a:ext cx="3857625" cy="4326057"/>
            <a:chOff x="1240813" y="1535019"/>
            <a:chExt cx="2370542" cy="4326057"/>
          </a:xfrm>
        </p:grpSpPr>
        <p:sp>
          <p:nvSpPr>
            <p:cNvPr id="18" name="正方形/長方形 13">
              <a:extLst>
                <a:ext uri="{FF2B5EF4-FFF2-40B4-BE49-F238E27FC236}">
                  <a16:creationId xmlns:a16="http://schemas.microsoft.com/office/drawing/2014/main" id="{890ED7BB-AB56-4723-98C2-F4996063B52F}"/>
                </a:ext>
              </a:extLst>
            </p:cNvPr>
            <p:cNvSpPr/>
            <p:nvPr/>
          </p:nvSpPr>
          <p:spPr>
            <a:xfrm>
              <a:off x="1492675" y="1535019"/>
              <a:ext cx="1811290" cy="3048000"/>
            </a:xfrm>
            <a:prstGeom prst="rect">
              <a:avLst/>
            </a:prstGeom>
            <a:solidFill>
              <a:srgbClr val="EEE9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1943196" y="5087447"/>
              <a:ext cx="7901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err="1" smtClean="0">
                  <a:latin typeface="+mn-ea"/>
                </a:rPr>
                <a:t>Javascript</a:t>
              </a:r>
              <a:endParaRPr kumimoji="1" lang="en-US" altLang="ja-JP" dirty="0" smtClean="0">
                <a:latin typeface="+mn-ea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8D60D5-5926-4E3E-A7A2-D67718B862CD}"/>
                </a:ext>
              </a:extLst>
            </p:cNvPr>
            <p:cNvSpPr txBox="1"/>
            <p:nvPr/>
          </p:nvSpPr>
          <p:spPr>
            <a:xfrm>
              <a:off x="1240813" y="5553299"/>
              <a:ext cx="2370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Tx/>
                <a:buChar char="-"/>
              </a:pPr>
              <a:r>
                <a:rPr lang="ko-KR" altLang="en-US" sz="1400" dirty="0" smtClean="0"/>
                <a:t>웹 브라우저에서 동작하는 프로그래밍언어</a:t>
              </a:r>
              <a:endParaRPr lang="ko-KR" altLang="en-US" sz="1400" dirty="0"/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BEB1017-C49F-42ED-96D1-862BFB9C9971}"/>
                </a:ext>
              </a:extLst>
            </p:cNvPr>
            <p:cNvCxnSpPr/>
            <p:nvPr/>
          </p:nvCxnSpPr>
          <p:spPr>
            <a:xfrm>
              <a:off x="2026378" y="4948779"/>
              <a:ext cx="62992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29" y="1535017"/>
            <a:ext cx="2979888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81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4201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전체 시스템 구조도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456236" y="4043545"/>
            <a:ext cx="998164" cy="207428"/>
            <a:chOff x="2383730" y="2330052"/>
            <a:chExt cx="1925888" cy="440615"/>
          </a:xfrm>
        </p:grpSpPr>
        <p:sp>
          <p:nvSpPr>
            <p:cNvPr id="7" name="아래쪽 화살표 6"/>
            <p:cNvSpPr/>
            <p:nvPr/>
          </p:nvSpPr>
          <p:spPr>
            <a:xfrm rot="16200000">
              <a:off x="3431087" y="1892135"/>
              <a:ext cx="440614" cy="1316448"/>
            </a:xfrm>
            <a:prstGeom prst="downArrow">
              <a:avLst>
                <a:gd name="adj1" fmla="val 50000"/>
                <a:gd name="adj2" fmla="val 1022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아래쪽 화살표 25"/>
            <p:cNvSpPr/>
            <p:nvPr/>
          </p:nvSpPr>
          <p:spPr>
            <a:xfrm rot="5400000">
              <a:off x="2821647" y="1892137"/>
              <a:ext cx="440613" cy="1316448"/>
            </a:xfrm>
            <a:prstGeom prst="downArrow">
              <a:avLst>
                <a:gd name="adj1" fmla="val 50000"/>
                <a:gd name="adj2" fmla="val 1022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4036542" y="1577194"/>
            <a:ext cx="2202026" cy="4976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4036542" y="2153216"/>
            <a:ext cx="220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err="1" smtClean="0">
                <a:latin typeface="+mn-ea"/>
              </a:rPr>
              <a:t>BackEnd</a:t>
            </a:r>
            <a:r>
              <a:rPr kumimoji="1" lang="en-US" altLang="ja-JP" sz="1200" dirty="0" smtClean="0">
                <a:latin typeface="+mn-ea"/>
              </a:rPr>
              <a:t> Server (</a:t>
            </a:r>
            <a:r>
              <a:rPr kumimoji="1" lang="ko-KR" altLang="en-US" sz="1200" dirty="0" err="1" smtClean="0">
                <a:latin typeface="+mn-ea"/>
              </a:rPr>
              <a:t>지원컴</a:t>
            </a:r>
            <a:r>
              <a:rPr kumimoji="1" lang="en-US" altLang="ko-KR" sz="1200" dirty="0" smtClean="0">
                <a:latin typeface="+mn-ea"/>
              </a:rPr>
              <a:t>)</a:t>
            </a:r>
            <a:endParaRPr kumimoji="1" lang="en-US" altLang="ja-JP" sz="1200" dirty="0" smtClean="0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50204" y="3134794"/>
            <a:ext cx="1872296" cy="2034106"/>
            <a:chOff x="350204" y="3134794"/>
            <a:chExt cx="1872296" cy="2034106"/>
          </a:xfrm>
        </p:grpSpPr>
        <p:sp>
          <p:nvSpPr>
            <p:cNvPr id="4" name="직사각형 3"/>
            <p:cNvSpPr/>
            <p:nvPr/>
          </p:nvSpPr>
          <p:spPr>
            <a:xfrm>
              <a:off x="350204" y="3134794"/>
              <a:ext cx="1872296" cy="2034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350204" y="3134794"/>
              <a:ext cx="1872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 smtClean="0">
                  <a:latin typeface="+mn-ea"/>
                </a:rPr>
                <a:t>DB Server: </a:t>
              </a:r>
              <a:r>
                <a:rPr kumimoji="1" lang="en-US" altLang="ja-JP" sz="1200" dirty="0" err="1" smtClean="0">
                  <a:latin typeface="+mn-ea"/>
                </a:rPr>
                <a:t>Naver</a:t>
              </a:r>
              <a:r>
                <a:rPr kumimoji="1" lang="en-US" altLang="ja-JP" sz="1200" dirty="0" smtClean="0">
                  <a:latin typeface="+mn-ea"/>
                </a:rPr>
                <a:t> Cloud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916" y="4694261"/>
              <a:ext cx="857610" cy="363514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28" y="3385012"/>
              <a:ext cx="1344697" cy="1317066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rcRect l="12156" t="6352" r="7956" b="7681"/>
          <a:stretch/>
        </p:blipFill>
        <p:spPr>
          <a:xfrm>
            <a:off x="4540648" y="3174651"/>
            <a:ext cx="1193813" cy="121749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648" y="4574265"/>
            <a:ext cx="1193813" cy="1234499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770266" y="1316268"/>
            <a:ext cx="5314495" cy="55417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566821" y="1577194"/>
            <a:ext cx="2202026" cy="4976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/>
          <a:srcRect t="5881"/>
          <a:stretch/>
        </p:blipFill>
        <p:spPr>
          <a:xfrm>
            <a:off x="5710773" y="1213480"/>
            <a:ext cx="1396232" cy="871864"/>
          </a:xfrm>
          <a:prstGeom prst="rect">
            <a:avLst/>
          </a:prstGeom>
        </p:spPr>
      </p:pic>
      <p:sp>
        <p:nvSpPr>
          <p:cNvPr id="44" name="テキスト ボックス 17">
            <a:extLst>
              <a:ext uri="{FF2B5EF4-FFF2-40B4-BE49-F238E27FC236}">
                <a16:creationId xmlns:a16="http://schemas.microsoft.com/office/drawing/2014/main" id="{E83585BF-68A0-4E0D-A2FB-6CF88F87EBF2}"/>
              </a:ext>
            </a:extLst>
          </p:cNvPr>
          <p:cNvSpPr txBox="1"/>
          <p:nvPr/>
        </p:nvSpPr>
        <p:spPr>
          <a:xfrm>
            <a:off x="6566821" y="2153216"/>
            <a:ext cx="2202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err="1" smtClean="0">
                <a:latin typeface="+mn-ea"/>
              </a:rPr>
              <a:t>FrontEnd</a:t>
            </a:r>
            <a:r>
              <a:rPr kumimoji="1" lang="en-US" altLang="ja-JP" sz="1200" dirty="0" smtClean="0">
                <a:latin typeface="+mn-ea"/>
              </a:rPr>
              <a:t> Server (</a:t>
            </a:r>
            <a:r>
              <a:rPr kumimoji="1" lang="ko-KR" altLang="en-US" sz="1200" dirty="0" err="1" smtClean="0">
                <a:latin typeface="+mn-ea"/>
              </a:rPr>
              <a:t>자영컴</a:t>
            </a:r>
            <a:r>
              <a:rPr kumimoji="1" lang="en-US" altLang="ko-KR" sz="1200" dirty="0" smtClean="0">
                <a:latin typeface="+mn-ea"/>
              </a:rPr>
              <a:t>)</a:t>
            </a:r>
            <a:endParaRPr kumimoji="1" lang="en-US" altLang="ja-JP" sz="1200" dirty="0" smtClean="0">
              <a:latin typeface="+mn-ea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7"/>
          <a:srcRect l="6107" r="4574" b="-56"/>
          <a:stretch/>
        </p:blipFill>
        <p:spPr>
          <a:xfrm>
            <a:off x="7107005" y="5207782"/>
            <a:ext cx="1220620" cy="125261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006" y="3942790"/>
            <a:ext cx="1188832" cy="1229349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005" y="2691141"/>
            <a:ext cx="1188833" cy="1216006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9217410" y="4043545"/>
            <a:ext cx="998164" cy="207428"/>
            <a:chOff x="2383730" y="2330052"/>
            <a:chExt cx="1925888" cy="440615"/>
          </a:xfrm>
        </p:grpSpPr>
        <p:sp>
          <p:nvSpPr>
            <p:cNvPr id="49" name="아래쪽 화살표 48"/>
            <p:cNvSpPr/>
            <p:nvPr/>
          </p:nvSpPr>
          <p:spPr>
            <a:xfrm rot="16200000">
              <a:off x="3431087" y="1892135"/>
              <a:ext cx="440614" cy="1316448"/>
            </a:xfrm>
            <a:prstGeom prst="downArrow">
              <a:avLst>
                <a:gd name="adj1" fmla="val 50000"/>
                <a:gd name="adj2" fmla="val 1022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아래쪽 화살표 49"/>
            <p:cNvSpPr/>
            <p:nvPr/>
          </p:nvSpPr>
          <p:spPr>
            <a:xfrm rot="5400000">
              <a:off x="2821647" y="1892137"/>
              <a:ext cx="440613" cy="1316448"/>
            </a:xfrm>
            <a:prstGeom prst="downArrow">
              <a:avLst>
                <a:gd name="adj1" fmla="val 50000"/>
                <a:gd name="adj2" fmla="val 10221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10215574" y="3130205"/>
            <a:ext cx="1872296" cy="2034106"/>
            <a:chOff x="9775687" y="3130205"/>
            <a:chExt cx="1872296" cy="203410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071979" y="3586344"/>
              <a:ext cx="1314450" cy="914400"/>
            </a:xfrm>
            <a:prstGeom prst="rect">
              <a:avLst/>
            </a:prstGeom>
          </p:spPr>
        </p:pic>
        <p:sp>
          <p:nvSpPr>
            <p:cNvPr id="52" name="직사각형 51"/>
            <p:cNvSpPr/>
            <p:nvPr/>
          </p:nvSpPr>
          <p:spPr>
            <a:xfrm>
              <a:off x="9775687" y="3130205"/>
              <a:ext cx="1872296" cy="20341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テキスト ボックス 17">
              <a:extLst>
                <a:ext uri="{FF2B5EF4-FFF2-40B4-BE49-F238E27FC236}">
                  <a16:creationId xmlns:a16="http://schemas.microsoft.com/office/drawing/2014/main" id="{E83585BF-68A0-4E0D-A2FB-6CF88F87EBF2}"/>
                </a:ext>
              </a:extLst>
            </p:cNvPr>
            <p:cNvSpPr txBox="1"/>
            <p:nvPr/>
          </p:nvSpPr>
          <p:spPr>
            <a:xfrm>
              <a:off x="9775687" y="3130205"/>
              <a:ext cx="187229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1200" dirty="0" smtClean="0">
                  <a:latin typeface="+mn-ea"/>
                </a:rPr>
                <a:t>Client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686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Main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972" y="1422079"/>
            <a:ext cx="5075486" cy="25363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30" y="4361191"/>
            <a:ext cx="3499100" cy="20442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374" y="4361191"/>
            <a:ext cx="4073505" cy="20442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723" y="4361191"/>
            <a:ext cx="3741397" cy="2044260"/>
          </a:xfrm>
          <a:prstGeom prst="rect">
            <a:avLst/>
          </a:prstGeom>
        </p:spPr>
      </p:pic>
      <p:sp>
        <p:nvSpPr>
          <p:cNvPr id="8" name="아래쪽 화살표 7"/>
          <p:cNvSpPr/>
          <p:nvPr/>
        </p:nvSpPr>
        <p:spPr>
          <a:xfrm rot="2414485">
            <a:off x="3782563" y="3593170"/>
            <a:ext cx="107655" cy="6068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>
            <a:off x="5979188" y="3565284"/>
            <a:ext cx="107655" cy="6068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9232431">
            <a:off x="8375678" y="3574055"/>
            <a:ext cx="107655" cy="60682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920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Main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" y="1479229"/>
            <a:ext cx="5075486" cy="25363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66" y="1289076"/>
            <a:ext cx="3060355" cy="4295775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 rot="1045514">
            <a:off x="5050744" y="1723862"/>
            <a:ext cx="107655" cy="94642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16594457">
            <a:off x="6353322" y="849013"/>
            <a:ext cx="107655" cy="159639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853" y="2747426"/>
            <a:ext cx="2033731" cy="19205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973" y="4481538"/>
            <a:ext cx="2143463" cy="182282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542" y="4564018"/>
            <a:ext cx="2107140" cy="1812730"/>
          </a:xfrm>
          <a:prstGeom prst="rect">
            <a:avLst/>
          </a:prstGeom>
        </p:spPr>
      </p:pic>
      <p:sp>
        <p:nvSpPr>
          <p:cNvPr id="19" name="아래쪽 화살표 18"/>
          <p:cNvSpPr/>
          <p:nvPr/>
        </p:nvSpPr>
        <p:spPr>
          <a:xfrm rot="2080137">
            <a:off x="3774399" y="4237302"/>
            <a:ext cx="107655" cy="7503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아래쪽 화살표 20"/>
          <p:cNvSpPr/>
          <p:nvPr/>
        </p:nvSpPr>
        <p:spPr>
          <a:xfrm rot="20201989">
            <a:off x="4515736" y="4243376"/>
            <a:ext cx="107655" cy="7503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14786719">
            <a:off x="6135039" y="1936873"/>
            <a:ext cx="107655" cy="323281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764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7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E1D5B25-FB20-4491-A0B8-BF4EDADFB5F7}"/>
              </a:ext>
            </a:extLst>
          </p:cNvPr>
          <p:cNvSpPr txBox="1"/>
          <p:nvPr/>
        </p:nvSpPr>
        <p:spPr>
          <a:xfrm>
            <a:off x="942948" y="1510007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1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9F61D-18E1-4402-AA8D-49B330678C06}"/>
              </a:ext>
            </a:extLst>
          </p:cNvPr>
          <p:cNvSpPr txBox="1"/>
          <p:nvPr/>
        </p:nvSpPr>
        <p:spPr>
          <a:xfrm>
            <a:off x="1778359" y="1556174"/>
            <a:ext cx="349005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기획 배경 및 목표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E446A13-6214-43CC-A7E1-C173F830DD90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57016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CBF8A0-1C9E-4A1C-854B-5709C37B6AAF}"/>
              </a:ext>
            </a:extLst>
          </p:cNvPr>
          <p:cNvSpPr txBox="1"/>
          <p:nvPr/>
        </p:nvSpPr>
        <p:spPr>
          <a:xfrm>
            <a:off x="960398" y="2367230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2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9077E0-13C1-4313-8DAD-CBBCAA9053ED}"/>
              </a:ext>
            </a:extLst>
          </p:cNvPr>
          <p:cNvSpPr txBox="1"/>
          <p:nvPr/>
        </p:nvSpPr>
        <p:spPr>
          <a:xfrm>
            <a:off x="1795809" y="2413397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추진 일정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7D6509-341D-4329-AA12-899AFC70CE06}"/>
              </a:ext>
            </a:extLst>
          </p:cNvPr>
          <p:cNvSpPr txBox="1"/>
          <p:nvPr/>
        </p:nvSpPr>
        <p:spPr>
          <a:xfrm>
            <a:off x="966215" y="3236086"/>
            <a:ext cx="45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3</a:t>
            </a:r>
            <a:endParaRPr lang="ko-KR" altLang="en-US" sz="400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6BD7C2-3349-4F4B-984E-3BDD891FCB19}"/>
              </a:ext>
            </a:extLst>
          </p:cNvPr>
          <p:cNvSpPr txBox="1"/>
          <p:nvPr/>
        </p:nvSpPr>
        <p:spPr>
          <a:xfrm>
            <a:off x="1801626" y="3282254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시장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541882-D751-4CCB-9348-135C193BA93B}"/>
              </a:ext>
            </a:extLst>
          </p:cNvPr>
          <p:cNvSpPr txBox="1"/>
          <p:nvPr/>
        </p:nvSpPr>
        <p:spPr>
          <a:xfrm>
            <a:off x="736152" y="383520"/>
            <a:ext cx="2037838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4000" b="1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목 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4A65CA-AD25-B992-4502-678C35C0F6F7}"/>
              </a:ext>
            </a:extLst>
          </p:cNvPr>
          <p:cNvSpPr txBox="1"/>
          <p:nvPr/>
        </p:nvSpPr>
        <p:spPr>
          <a:xfrm>
            <a:off x="972031" y="4102788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7F2B7-2815-9674-C21C-1E13BF417AE8}"/>
              </a:ext>
            </a:extLst>
          </p:cNvPr>
          <p:cNvSpPr txBox="1"/>
          <p:nvPr/>
        </p:nvSpPr>
        <p:spPr>
          <a:xfrm>
            <a:off x="1807442" y="4148955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dirty="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개발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3040B-3A39-6C3C-96E2-7103B3338FC1}"/>
              </a:ext>
            </a:extLst>
          </p:cNvPr>
          <p:cNvSpPr txBox="1"/>
          <p:nvPr/>
        </p:nvSpPr>
        <p:spPr>
          <a:xfrm>
            <a:off x="983665" y="4940406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35FD1-46A9-4AB3-1A76-8FAA43E8DBE9}"/>
              </a:ext>
            </a:extLst>
          </p:cNvPr>
          <p:cNvSpPr txBox="1"/>
          <p:nvPr/>
        </p:nvSpPr>
        <p:spPr>
          <a:xfrm>
            <a:off x="1819076" y="4986573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기대 효과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CA378-68AF-1528-04A2-1C4D461ECDEF}"/>
              </a:ext>
            </a:extLst>
          </p:cNvPr>
          <p:cNvSpPr txBox="1"/>
          <p:nvPr/>
        </p:nvSpPr>
        <p:spPr>
          <a:xfrm>
            <a:off x="989480" y="5766390"/>
            <a:ext cx="466794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l"/>
            <a:r>
              <a:rPr lang="en-US" altLang="ko-KR" sz="4000">
                <a:solidFill>
                  <a:srgbClr val="554F4D"/>
                </a:solidFill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03FCFD-9F38-3ED7-7FF7-9C38A0A46FAC}"/>
              </a:ext>
            </a:extLst>
          </p:cNvPr>
          <p:cNvSpPr txBox="1"/>
          <p:nvPr/>
        </p:nvSpPr>
        <p:spPr>
          <a:xfrm>
            <a:off x="1824891" y="5812557"/>
            <a:ext cx="1970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>
                <a:solidFill>
                  <a:srgbClr val="554F4D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개발 후기</a:t>
            </a:r>
          </a:p>
        </p:txBody>
      </p:sp>
      <p:pic>
        <p:nvPicPr>
          <p:cNvPr id="13" name="그림 12" descr="야외, 잔디, 하늘, 구름이(가) 표시된 사진&#10;&#10;자동 생성된 설명">
            <a:extLst>
              <a:ext uri="{FF2B5EF4-FFF2-40B4-BE49-F238E27FC236}">
                <a16:creationId xmlns:a16="http://schemas.microsoft.com/office/drawing/2014/main" id="{024CF4CD-DECD-3E00-AD62-C8A8EB507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05" y="-1881"/>
            <a:ext cx="5286924" cy="686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134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</a:t>
            </a:r>
            <a:r>
              <a:rPr lang="ko-KR" altLang="en-US" sz="3600" dirty="0" smtClean="0">
                <a:solidFill>
                  <a:srgbClr val="554F4D"/>
                </a:solidFill>
              </a:rPr>
              <a:t>여행정보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89076"/>
            <a:ext cx="4914003" cy="28708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700" y="1961802"/>
            <a:ext cx="4383330" cy="4539009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16994760">
            <a:off x="3525872" y="3514741"/>
            <a:ext cx="107655" cy="1433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아래쪽 화살표 10"/>
          <p:cNvSpPr/>
          <p:nvPr/>
        </p:nvSpPr>
        <p:spPr>
          <a:xfrm rot="14970012">
            <a:off x="7358029" y="5099443"/>
            <a:ext cx="107655" cy="14331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735" y="2619387"/>
            <a:ext cx="4438901" cy="279067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441476"/>
            <a:ext cx="4914003" cy="28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406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Memory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513" y="1289076"/>
            <a:ext cx="5729287" cy="28510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437" y="2198391"/>
            <a:ext cx="3495675" cy="4220046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 rot="16887728">
            <a:off x="6910230" y="1421359"/>
            <a:ext cx="107655" cy="22083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79" y="4140114"/>
            <a:ext cx="5220696" cy="2486707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 rot="1614510">
            <a:off x="4095157" y="3957789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1820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board 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48" y="1398914"/>
            <a:ext cx="4534785" cy="24777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3" y="1467494"/>
            <a:ext cx="4614862" cy="24777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6671" y="3771022"/>
            <a:ext cx="2536421" cy="25044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10" y="3823079"/>
            <a:ext cx="2390368" cy="260897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7327" y="3823079"/>
            <a:ext cx="1944262" cy="24003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567" y="3747758"/>
            <a:ext cx="2432488" cy="26089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6357" y="3672439"/>
            <a:ext cx="1890713" cy="2550940"/>
          </a:xfrm>
          <a:prstGeom prst="rect">
            <a:avLst/>
          </a:prstGeom>
        </p:spPr>
      </p:pic>
      <p:sp>
        <p:nvSpPr>
          <p:cNvPr id="13" name="아래쪽 화살표 12"/>
          <p:cNvSpPr/>
          <p:nvPr/>
        </p:nvSpPr>
        <p:spPr>
          <a:xfrm rot="1614510">
            <a:off x="2053593" y="3369345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아래쪽 화살표 13"/>
          <p:cNvSpPr/>
          <p:nvPr/>
        </p:nvSpPr>
        <p:spPr>
          <a:xfrm>
            <a:off x="3855692" y="3312469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 rot="20408212">
            <a:off x="5559887" y="3362962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799384">
            <a:off x="6527557" y="3420627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아래쪽 화살표 16"/>
          <p:cNvSpPr/>
          <p:nvPr/>
        </p:nvSpPr>
        <p:spPr>
          <a:xfrm>
            <a:off x="8580731" y="3362962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아래쪽 화살표 17"/>
          <p:cNvSpPr/>
          <p:nvPr/>
        </p:nvSpPr>
        <p:spPr>
          <a:xfrm rot="20531198">
            <a:off x="10452482" y="3385479"/>
            <a:ext cx="107655" cy="51061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326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75" y="4239379"/>
            <a:ext cx="3578075" cy="224948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06" y="2004255"/>
            <a:ext cx="3575762" cy="208904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6196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화면 </a:t>
            </a:r>
            <a:r>
              <a:rPr lang="ko-KR" altLang="en-US" sz="3600" dirty="0" smtClean="0">
                <a:solidFill>
                  <a:srgbClr val="554F4D"/>
                </a:solidFill>
              </a:rPr>
              <a:t>흐름도 </a:t>
            </a:r>
            <a:r>
              <a:rPr lang="en-US" altLang="ko-KR" sz="3600" dirty="0" smtClean="0">
                <a:solidFill>
                  <a:srgbClr val="554F4D"/>
                </a:solidFill>
              </a:rPr>
              <a:t>– board 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206" y="1289076"/>
            <a:ext cx="4293870" cy="280422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587" y="1289076"/>
            <a:ext cx="3451375" cy="4514824"/>
          </a:xfrm>
          <a:prstGeom prst="rect">
            <a:avLst/>
          </a:prstGeom>
        </p:spPr>
      </p:pic>
      <p:sp>
        <p:nvSpPr>
          <p:cNvPr id="21" name="아래쪽 화살표 20"/>
          <p:cNvSpPr/>
          <p:nvPr/>
        </p:nvSpPr>
        <p:spPr>
          <a:xfrm rot="16200000">
            <a:off x="7863115" y="784331"/>
            <a:ext cx="107655" cy="2332192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3437291">
            <a:off x="3445077" y="2473209"/>
            <a:ext cx="107655" cy="11456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4304059" y="3810001"/>
            <a:ext cx="107655" cy="85614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4817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65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적용한 패턴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6A385C-EE63-4236-BC74-4497B75CC1B3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3" y="2051076"/>
            <a:ext cx="6062663" cy="36359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79" y="1582375"/>
            <a:ext cx="4341814" cy="2611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202811" y="4147193"/>
            <a:ext cx="22203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7200" dirty="0" smtClean="0"/>
              <a:t>MVC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4949024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7672" b="7729"/>
          <a:stretch/>
        </p:blipFill>
        <p:spPr>
          <a:xfrm>
            <a:off x="0" y="0"/>
            <a:ext cx="12192000" cy="684167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285012" y="376765"/>
            <a:ext cx="2963013" cy="2160000"/>
            <a:chOff x="627912" y="2349000"/>
            <a:chExt cx="2963013" cy="216000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627912" y="2349000"/>
              <a:ext cx="2963013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기대 효과</a:t>
              </a:r>
              <a:endPara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0486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 smtClean="0">
                <a:solidFill>
                  <a:srgbClr val="554F4D"/>
                </a:solidFill>
              </a:rPr>
              <a:t>기대효과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1288119" y="1632820"/>
            <a:ext cx="4353648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1288119" y="1777431"/>
            <a:ext cx="435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54F4D"/>
                </a:solidFill>
              </a:rPr>
              <a:t>소중한 사람들과의 특별한 경험 공유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AF507F0-47FB-4476-9091-364A69DB5BFC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3697945" y="3164384"/>
            <a:ext cx="4353648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CDEB63-B6DE-421C-9762-965A372F2100}"/>
              </a:ext>
            </a:extLst>
          </p:cNvPr>
          <p:cNvSpPr/>
          <p:nvPr/>
        </p:nvSpPr>
        <p:spPr>
          <a:xfrm>
            <a:off x="6241119" y="4499845"/>
            <a:ext cx="4353648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3697944" y="3310280"/>
            <a:ext cx="435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54F4D"/>
                </a:solidFill>
              </a:rPr>
              <a:t>즐거운 여행</a:t>
            </a:r>
            <a:endParaRPr lang="ko-KR" altLang="en-US" dirty="0">
              <a:solidFill>
                <a:srgbClr val="554F4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318F0-DC5D-4A16-841C-FA0A7D764665}"/>
              </a:ext>
            </a:extLst>
          </p:cNvPr>
          <p:cNvSpPr txBox="1"/>
          <p:nvPr/>
        </p:nvSpPr>
        <p:spPr>
          <a:xfrm>
            <a:off x="6241118" y="4643171"/>
            <a:ext cx="4353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554F4D"/>
                </a:solidFill>
              </a:rPr>
              <a:t>여행 후</a:t>
            </a:r>
            <a:r>
              <a:rPr lang="en-US" altLang="ko-KR" dirty="0" smtClean="0">
                <a:solidFill>
                  <a:srgbClr val="554F4D"/>
                </a:solidFill>
              </a:rPr>
              <a:t> </a:t>
            </a:r>
            <a:r>
              <a:rPr lang="ko-KR" altLang="en-US" dirty="0" smtClean="0">
                <a:solidFill>
                  <a:srgbClr val="554F4D"/>
                </a:solidFill>
              </a:rPr>
              <a:t>추억 기록</a:t>
            </a:r>
            <a:endParaRPr lang="ko-KR" altLang="en-US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9411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363" b="11418"/>
          <a:stretch/>
        </p:blipFill>
        <p:spPr>
          <a:xfrm>
            <a:off x="0" y="-38100"/>
            <a:ext cx="12192000" cy="68961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0C4F5-0267-4DB1-BDAE-FED5A369C032}"/>
              </a:ext>
            </a:extLst>
          </p:cNvPr>
          <p:cNvGrpSpPr/>
          <p:nvPr/>
        </p:nvGrpSpPr>
        <p:grpSpPr>
          <a:xfrm>
            <a:off x="277575" y="299805"/>
            <a:ext cx="2417650" cy="2236960"/>
            <a:chOff x="658575" y="2272040"/>
            <a:chExt cx="2417650" cy="2236960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EA2EB4A-B5D0-48C0-85F4-F2227CA64011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D08403F-8A2A-4ADA-9C9B-94898A6AE280}"/>
                </a:ext>
              </a:extLst>
            </p:cNvPr>
            <p:cNvSpPr txBox="1"/>
            <p:nvPr/>
          </p:nvSpPr>
          <p:spPr>
            <a:xfrm>
              <a:off x="658575" y="2272040"/>
              <a:ext cx="2417650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pPr algn="ctr"/>
              <a:r>
                <a:rPr lang="ko-KR" altLang="en-US" sz="4000" dirty="0" smtClean="0">
                  <a:solidFill>
                    <a:schemeClr val="bg1"/>
                  </a:solidFill>
                </a:rPr>
                <a:t>개발 후기</a:t>
              </a:r>
              <a:endParaRPr lang="ko-KR" altLang="en-US" sz="4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1814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66A484-B419-4506-B363-6F22B5264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9EB73BE-358B-4E3B-BE7A-65EE320C2B34}"/>
              </a:ext>
            </a:extLst>
          </p:cNvPr>
          <p:cNvGrpSpPr/>
          <p:nvPr/>
        </p:nvGrpSpPr>
        <p:grpSpPr>
          <a:xfrm>
            <a:off x="1155929" y="240858"/>
            <a:ext cx="9569444" cy="5386090"/>
            <a:chOff x="1103979" y="1282258"/>
            <a:chExt cx="9569444" cy="53860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F5BFE7-5816-47F2-AE71-1585D683E225}"/>
                </a:ext>
              </a:extLst>
            </p:cNvPr>
            <p:cNvSpPr txBox="1"/>
            <p:nvPr/>
          </p:nvSpPr>
          <p:spPr>
            <a:xfrm>
              <a:off x="1103979" y="1282258"/>
              <a:ext cx="1410964" cy="5386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44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344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2120567-C60E-47AF-ADE4-9B7224CA755C}"/>
                </a:ext>
              </a:extLst>
            </p:cNvPr>
            <p:cNvSpPr txBox="1"/>
            <p:nvPr/>
          </p:nvSpPr>
          <p:spPr>
            <a:xfrm>
              <a:off x="9262459" y="1282258"/>
              <a:ext cx="1410964" cy="5386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34400" dirty="0">
                  <a:solidFill>
                    <a:srgbClr val="554F4D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34400" dirty="0">
                <a:solidFill>
                  <a:srgbClr val="554F4D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2814502" y="2225990"/>
            <a:ext cx="656301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시간이 부족하여 하고싶었던 것들을</a:t>
            </a:r>
            <a:endParaRPr lang="en-US" altLang="ko-KR" sz="2800" i="1" dirty="0" smtClean="0">
              <a:solidFill>
                <a:srgbClr val="554F4D"/>
              </a:solidFill>
            </a:endParaRPr>
          </a:p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구현하지 못했음에 아쉬움이 남는다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.</a:t>
            </a:r>
          </a:p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하지만 이번 개발을 통해서 많은 것들을</a:t>
            </a:r>
            <a:endParaRPr lang="en-US" altLang="ko-KR" sz="2800" i="1" dirty="0" smtClean="0">
              <a:solidFill>
                <a:srgbClr val="554F4D"/>
              </a:solidFill>
            </a:endParaRPr>
          </a:p>
          <a:p>
            <a:pPr algn="ctr"/>
            <a:r>
              <a:rPr lang="ko-KR" altLang="en-US" sz="2800" i="1" dirty="0" smtClean="0">
                <a:solidFill>
                  <a:srgbClr val="554F4D"/>
                </a:solidFill>
              </a:rPr>
              <a:t>배울 수 있었다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.</a:t>
            </a:r>
          </a:p>
          <a:p>
            <a:pPr algn="ctr"/>
            <a:endParaRPr lang="en-US" altLang="ko-KR" sz="2800" i="1" dirty="0">
              <a:solidFill>
                <a:srgbClr val="554F4D"/>
              </a:solidFill>
            </a:endParaRPr>
          </a:p>
          <a:p>
            <a:pPr algn="ctr"/>
            <a:r>
              <a:rPr lang="en-US" altLang="ko-KR" sz="2800" i="1" dirty="0" smtClean="0">
                <a:solidFill>
                  <a:srgbClr val="554F4D"/>
                </a:solidFill>
              </a:rPr>
              <a:t>- </a:t>
            </a:r>
            <a:r>
              <a:rPr lang="ko-KR" altLang="en-US" sz="2800" i="1" dirty="0" smtClean="0">
                <a:solidFill>
                  <a:srgbClr val="554F4D"/>
                </a:solidFill>
              </a:rPr>
              <a:t>류 지원 </a:t>
            </a:r>
            <a:r>
              <a:rPr lang="en-US" altLang="ko-KR" sz="2800" i="1" dirty="0" smtClean="0">
                <a:solidFill>
                  <a:srgbClr val="554F4D"/>
                </a:solidFill>
              </a:rPr>
              <a:t>-</a:t>
            </a:r>
            <a:endParaRPr lang="ko-KR" altLang="en-US" sz="2800" i="1" dirty="0">
              <a:solidFill>
                <a:srgbClr val="554F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1879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4090E18-C874-40D2-A953-CC4531BE9648}"/>
              </a:ext>
            </a:extLst>
          </p:cNvPr>
          <p:cNvGrpSpPr/>
          <p:nvPr/>
        </p:nvGrpSpPr>
        <p:grpSpPr>
          <a:xfrm>
            <a:off x="1498829" y="1079058"/>
            <a:ext cx="9194341" cy="3770263"/>
            <a:chOff x="1103979" y="1282258"/>
            <a:chExt cx="9194341" cy="377026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222718-842E-4663-BE03-5E49CBE910C1}"/>
                </a:ext>
              </a:extLst>
            </p:cNvPr>
            <p:cNvSpPr txBox="1"/>
            <p:nvPr/>
          </p:nvSpPr>
          <p:spPr>
            <a:xfrm>
              <a:off x="110397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[</a:t>
              </a:r>
              <a:endParaRPr lang="ko-KR" altLang="en-US" sz="23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8BC90-2400-4F69-A3E5-E342CC448F55}"/>
                </a:ext>
              </a:extLst>
            </p:cNvPr>
            <p:cNvSpPr txBox="1"/>
            <p:nvPr/>
          </p:nvSpPr>
          <p:spPr>
            <a:xfrm>
              <a:off x="9262459" y="1282258"/>
              <a:ext cx="1035861" cy="37702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239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]</a:t>
              </a:r>
              <a:endParaRPr lang="ko-KR" altLang="en-US" sz="23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2BB276-9634-44B9-B5E6-F5DF5F666DE2}"/>
              </a:ext>
            </a:extLst>
          </p:cNvPr>
          <p:cNvSpPr txBox="1"/>
          <p:nvPr/>
        </p:nvSpPr>
        <p:spPr>
          <a:xfrm>
            <a:off x="2327193" y="2225990"/>
            <a:ext cx="753764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i="1" dirty="0" smtClean="0">
                <a:solidFill>
                  <a:schemeClr val="bg1"/>
                </a:solidFill>
              </a:rPr>
              <a:t>생각했던 것을 다 구현하지 못해서 아쉽다</a:t>
            </a:r>
            <a:r>
              <a:rPr lang="en-US" altLang="ko-KR" sz="2800" i="1" dirty="0" smtClean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ko-KR" altLang="en-US" sz="2800" i="1" dirty="0" smtClean="0">
                <a:solidFill>
                  <a:schemeClr val="bg1"/>
                </a:solidFill>
              </a:rPr>
              <a:t>기간이 짧아서 너무 아쉬웠고</a:t>
            </a:r>
            <a:endParaRPr lang="en-US" altLang="ko-KR" sz="2800" i="1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2800" i="1" dirty="0" smtClean="0">
                <a:solidFill>
                  <a:schemeClr val="bg1"/>
                </a:solidFill>
              </a:rPr>
              <a:t>다음에는 좀 더 </a:t>
            </a:r>
            <a:r>
              <a:rPr lang="ko-KR" altLang="en-US" sz="2800" i="1" dirty="0" err="1" smtClean="0">
                <a:solidFill>
                  <a:schemeClr val="bg1"/>
                </a:solidFill>
              </a:rPr>
              <a:t>여유있게</a:t>
            </a:r>
            <a:r>
              <a:rPr lang="ko-KR" altLang="en-US" sz="2800" i="1" dirty="0">
                <a:solidFill>
                  <a:schemeClr val="bg1"/>
                </a:solidFill>
              </a:rPr>
              <a:t> </a:t>
            </a:r>
            <a:r>
              <a:rPr lang="ko-KR" altLang="en-US" sz="2800" i="1" dirty="0" smtClean="0">
                <a:solidFill>
                  <a:schemeClr val="bg1"/>
                </a:solidFill>
              </a:rPr>
              <a:t>개발을 하면 좋겠다</a:t>
            </a:r>
            <a:r>
              <a:rPr lang="en-US" altLang="ko-KR" sz="2800" i="1" dirty="0" smtClean="0">
                <a:solidFill>
                  <a:schemeClr val="bg1"/>
                </a:solidFill>
              </a:rPr>
              <a:t>.</a:t>
            </a:r>
            <a:endParaRPr lang="en-US" altLang="ko-KR" sz="2800" i="1" dirty="0" smtClean="0">
              <a:solidFill>
                <a:schemeClr val="bg1"/>
              </a:solidFill>
            </a:endParaRPr>
          </a:p>
          <a:p>
            <a:pPr algn="ctr"/>
            <a:endParaRPr lang="en-US" altLang="ko-KR" sz="2800" i="1" dirty="0">
              <a:solidFill>
                <a:schemeClr val="bg1"/>
              </a:solidFill>
            </a:endParaRPr>
          </a:p>
          <a:p>
            <a:pPr algn="ctr"/>
            <a:r>
              <a:rPr lang="en-US" altLang="ko-KR" sz="2800" i="1" dirty="0" smtClean="0">
                <a:solidFill>
                  <a:schemeClr val="bg1"/>
                </a:solidFill>
              </a:rPr>
              <a:t>- </a:t>
            </a:r>
            <a:r>
              <a:rPr lang="ko-KR" altLang="en-US" sz="2800" i="1" dirty="0" err="1" smtClean="0">
                <a:solidFill>
                  <a:schemeClr val="bg1"/>
                </a:solidFill>
              </a:rPr>
              <a:t>조자영</a:t>
            </a:r>
            <a:r>
              <a:rPr lang="ko-KR" altLang="en-US" sz="2800" i="1" dirty="0" smtClean="0">
                <a:solidFill>
                  <a:schemeClr val="bg1"/>
                </a:solidFill>
              </a:rPr>
              <a:t> </a:t>
            </a:r>
            <a:r>
              <a:rPr lang="en-US" altLang="ko-KR" sz="2800" i="1" dirty="0" smtClean="0">
                <a:solidFill>
                  <a:schemeClr val="bg1"/>
                </a:solidFill>
              </a:rPr>
              <a:t>-</a:t>
            </a:r>
            <a:endParaRPr lang="ko-KR" alt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190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야외, 잔디, 하늘, 사쿠라이(가) 표시된 사진&#10;&#10;자동 생성된 설명">
            <a:extLst>
              <a:ext uri="{FF2B5EF4-FFF2-40B4-BE49-F238E27FC236}">
                <a16:creationId xmlns:a16="http://schemas.microsoft.com/office/drawing/2014/main" id="{F092622D-5312-A109-BE7D-32108EEF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51" b="-156"/>
          <a:stretch/>
        </p:blipFill>
        <p:spPr>
          <a:xfrm>
            <a:off x="941" y="0"/>
            <a:ext cx="12192000" cy="68721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11714C2-2339-4FFD-BDDD-E0583E02D8EA}"/>
              </a:ext>
            </a:extLst>
          </p:cNvPr>
          <p:cNvGrpSpPr/>
          <p:nvPr/>
        </p:nvGrpSpPr>
        <p:grpSpPr>
          <a:xfrm>
            <a:off x="355599" y="418600"/>
            <a:ext cx="4628995" cy="2160000"/>
            <a:chOff x="787400" y="2349000"/>
            <a:chExt cx="2160000" cy="2160000"/>
          </a:xfrm>
          <a:noFill/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9254D85-09D9-4499-BE1A-401A65408CB4}"/>
                </a:ext>
              </a:extLst>
            </p:cNvPr>
            <p:cNvSpPr/>
            <p:nvPr/>
          </p:nvSpPr>
          <p:spPr>
            <a:xfrm>
              <a:off x="787400" y="2349000"/>
              <a:ext cx="2160000" cy="21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EE42FF-434C-448E-84C4-8410B780A032}"/>
                </a:ext>
              </a:extLst>
            </p:cNvPr>
            <p:cNvSpPr txBox="1"/>
            <p:nvPr/>
          </p:nvSpPr>
          <p:spPr>
            <a:xfrm>
              <a:off x="859769" y="2484986"/>
              <a:ext cx="2015261" cy="707886"/>
            </a:xfrm>
            <a:prstGeom prst="rect">
              <a:avLst/>
            </a:prstGeom>
            <a:grpFill/>
          </p:spPr>
          <p:txBody>
            <a:bodyPr wrap="none" lIns="91440" tIns="45720" rIns="91440" bIns="45720" rtlCol="0" anchor="ctr">
              <a:spAutoFit/>
            </a:bodyPr>
            <a:lstStyle/>
            <a:p>
              <a:pPr algn="ctr"/>
              <a:r>
                <a:rPr lang="ko-KR" sz="4000" dirty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기획 </a:t>
              </a:r>
              <a:r>
                <a:rPr lang="ko-KR" sz="4000" dirty="0" smtClean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배경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 </a:t>
              </a:r>
              <a:r>
                <a:rPr lang="ko-KR" sz="4000" dirty="0" smtClean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및</a:t>
              </a:r>
              <a:r>
                <a:rPr lang="en-US" altLang="ko-KR" sz="4000" dirty="0" smtClean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 </a:t>
              </a:r>
              <a:r>
                <a:rPr lang="ko-KR" sz="4000" dirty="0" smtClean="0">
                  <a:solidFill>
                    <a:schemeClr val="bg1"/>
                  </a:solidFill>
                  <a:latin typeface="HY그래픽M" panose="02030600000101010101" pitchFamily="18" charset="-127"/>
                  <a:ea typeface="HY그래픽M" panose="02030600000101010101" pitchFamily="18" charset="-127"/>
                  <a:cs typeface="+mn-lt"/>
                </a:rPr>
                <a:t>목표</a:t>
              </a:r>
              <a:endParaRPr lang="ko-KR" sz="2000" dirty="0">
                <a:solidFill>
                  <a:schemeClr val="bg1"/>
                </a:solidFill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660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97AA1E-FEDE-4944-B5E2-27A6952A71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36651BB-60F5-40E4-B264-A16E0A3C93EE}"/>
              </a:ext>
            </a:extLst>
          </p:cNvPr>
          <p:cNvSpPr/>
          <p:nvPr/>
        </p:nvSpPr>
        <p:spPr>
          <a:xfrm>
            <a:off x="690880" y="711200"/>
            <a:ext cx="10901680" cy="543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5892FA-26DD-4A0C-849F-94F48398B3C9}"/>
              </a:ext>
            </a:extLst>
          </p:cNvPr>
          <p:cNvSpPr txBox="1"/>
          <p:nvPr/>
        </p:nvSpPr>
        <p:spPr>
          <a:xfrm>
            <a:off x="3690262" y="2644170"/>
            <a:ext cx="4801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>
                <a:solidFill>
                  <a:srgbClr val="554F4D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90080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858001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FCE5C4DE-C1B3-47C0-8D38-2C9295EA2307}"/>
              </a:ext>
            </a:extLst>
          </p:cNvPr>
          <p:cNvGrpSpPr/>
          <p:nvPr/>
        </p:nvGrpSpPr>
        <p:grpSpPr>
          <a:xfrm>
            <a:off x="3606800" y="549172"/>
            <a:ext cx="8136623" cy="5557520"/>
            <a:chOff x="-2374507" y="540173"/>
            <a:chExt cx="18753661" cy="555752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A86A2F4-BE7E-4806-A85F-F9C3063D622C}"/>
                </a:ext>
              </a:extLst>
            </p:cNvPr>
            <p:cNvSpPr/>
            <p:nvPr/>
          </p:nvSpPr>
          <p:spPr>
            <a:xfrm>
              <a:off x="-2374507" y="540173"/>
              <a:ext cx="18753661" cy="5557520"/>
            </a:xfrm>
            <a:prstGeom prst="rect">
              <a:avLst/>
            </a:prstGeom>
            <a:solidFill>
              <a:srgbClr val="FCF7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8AE641-C095-48C8-9C44-5C8D5E53D4A5}"/>
                </a:ext>
              </a:extLst>
            </p:cNvPr>
            <p:cNvSpPr txBox="1"/>
            <p:nvPr/>
          </p:nvSpPr>
          <p:spPr>
            <a:xfrm>
              <a:off x="-1090146" y="2265393"/>
              <a:ext cx="17039621" cy="24560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SNS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의 사용이 일상화가 된 지금</a:t>
              </a: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, 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사진</a:t>
              </a: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, 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일상 공유가 목적이었던 초기와는</a:t>
              </a:r>
              <a:endParaRPr lang="en-US" altLang="ko-KR" sz="1600" dirty="0" smtClean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</a:t>
              </a: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  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달리 과시하는 것이 주가 </a:t>
              </a:r>
              <a:r>
                <a:rPr lang="ko-KR" altLang="en-US" sz="1600" dirty="0" err="1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되버려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여행을 즐기는 게 아닌 관심을 </a:t>
              </a:r>
              <a:r>
                <a:rPr lang="ko-KR" altLang="en-US" sz="1600" dirty="0" err="1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받기위한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</a:t>
              </a:r>
              <a:endParaRPr lang="en-US" altLang="ko-KR" sz="1600" dirty="0" smtClean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</a:t>
              </a: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    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사진이 목적이 됨 </a:t>
              </a:r>
              <a:endParaRPr lang="en-US" altLang="ko-KR" sz="1600" dirty="0" smtClean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dirty="0" smtClean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marL="285750" indent="-285750" algn="just">
                <a:lnSpc>
                  <a:spcPct val="120000"/>
                </a:lnSpc>
                <a:buFontTx/>
                <a:buChar char="-"/>
              </a:pP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여행의 즐거움을 다시 되찾자고 생각</a:t>
              </a:r>
              <a:endParaRPr lang="en-US" altLang="ko-KR" sz="1600" dirty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en-US" altLang="ko-KR" sz="1600" dirty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r>
                <a:rPr lang="en-US" altLang="ko-KR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- </a:t>
              </a:r>
              <a:r>
                <a:rPr lang="ko-KR" altLang="en-US" sz="1600" dirty="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소중했던 </a:t>
              </a:r>
              <a:r>
                <a:rPr lang="ko-KR" altLang="en-US" sz="1600" dirty="0">
                  <a:latin typeface="HY그래픽M" panose="02030600000101010101" pitchFamily="18" charset="-127"/>
                  <a:ea typeface="HY그래픽M" panose="02030600000101010101" pitchFamily="18" charset="-127"/>
                </a:rPr>
                <a:t>순간들을 사진으로 기록하여, 추후에 그 </a:t>
              </a:r>
              <a:r>
                <a:rPr lang="ko-KR" altLang="en-US" sz="1600">
                  <a:latin typeface="HY그래픽M" panose="02030600000101010101" pitchFamily="18" charset="-127"/>
                  <a:ea typeface="HY그래픽M" panose="02030600000101010101" pitchFamily="18" charset="-127"/>
                </a:rPr>
                <a:t>추억을 </a:t>
              </a:r>
              <a:r>
                <a:rPr lang="ko-KR" altLang="en-US" sz="1600" smtClean="0">
                  <a:latin typeface="HY그래픽M" panose="02030600000101010101" pitchFamily="18" charset="-127"/>
                  <a:ea typeface="HY그래픽M" panose="02030600000101010101" pitchFamily="18" charset="-127"/>
                </a:rPr>
                <a:t>회상</a:t>
              </a:r>
              <a:endParaRPr lang="ko-KR" altLang="en-US" sz="1600" dirty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  <a:p>
              <a:pPr algn="just">
                <a:lnSpc>
                  <a:spcPct val="120000"/>
                </a:lnSpc>
              </a:pPr>
              <a:endParaRPr lang="ko-KR" altLang="en-US" sz="1600" dirty="0">
                <a:latin typeface="HY그래픽M" panose="02030600000101010101" pitchFamily="18" charset="-127"/>
                <a:ea typeface="HY그래픽M" panose="0203060000010101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4BE716-21DA-47D3-84F9-025BAE32AB44}"/>
                </a:ext>
              </a:extLst>
            </p:cNvPr>
            <p:cNvSpPr txBox="1"/>
            <p:nvPr/>
          </p:nvSpPr>
          <p:spPr>
            <a:xfrm>
              <a:off x="-1281701" y="915609"/>
              <a:ext cx="8971423" cy="5847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HY그래픽M" panose="02030600000101010101" pitchFamily="18" charset="-127"/>
                  <a:ea typeface="HY그래픽M" panose="02030600000101010101" pitchFamily="18" charset="-127"/>
                </a:rPr>
                <a:t>기획 배경</a:t>
              </a: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0B325F5D-7B2F-4A4D-A205-7DB0030B28D3}"/>
                </a:ext>
              </a:extLst>
            </p:cNvPr>
            <p:cNvCxnSpPr/>
            <p:nvPr/>
          </p:nvCxnSpPr>
          <p:spPr>
            <a:xfrm>
              <a:off x="-1090143" y="1616966"/>
              <a:ext cx="56877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D4A540-6CF7-0827-54DB-43C9D862328A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6509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160F8762-B523-48ED-B7DB-237BBDFF689C}"/>
              </a:ext>
            </a:extLst>
          </p:cNvPr>
          <p:cNvSpPr/>
          <p:nvPr/>
        </p:nvSpPr>
        <p:spPr>
          <a:xfrm>
            <a:off x="893385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>
              <a:highlight>
                <a:srgbClr val="EEE9E2"/>
              </a:highlight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EDA14800-188F-4105-ADEB-4A04379A5DFD}"/>
              </a:ext>
            </a:extLst>
          </p:cNvPr>
          <p:cNvSpPr/>
          <p:nvPr/>
        </p:nvSpPr>
        <p:spPr>
          <a:xfrm>
            <a:off x="4597052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38BF9401-6FEB-4AA4-9EA1-601B99395C32}"/>
              </a:ext>
            </a:extLst>
          </p:cNvPr>
          <p:cNvSpPr/>
          <p:nvPr/>
        </p:nvSpPr>
        <p:spPr>
          <a:xfrm>
            <a:off x="8300719" y="1924626"/>
            <a:ext cx="3008749" cy="3008749"/>
          </a:xfrm>
          <a:prstGeom prst="ellipse">
            <a:avLst/>
          </a:prstGeom>
          <a:solidFill>
            <a:srgbClr val="EEE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9322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>
                <a:solidFill>
                  <a:srgbClr val="554F4D"/>
                </a:solidFill>
              </a:rPr>
              <a:t>개발 목표</a:t>
            </a:r>
          </a:p>
        </p:txBody>
      </p:sp>
      <p:pic>
        <p:nvPicPr>
          <p:cNvPr id="26" name="그래픽 25" descr="원형 순서도">
            <a:extLst>
              <a:ext uri="{FF2B5EF4-FFF2-40B4-BE49-F238E27FC236}">
                <a16:creationId xmlns:a16="http://schemas.microsoft.com/office/drawing/2014/main" id="{DE373DE8-5538-4FE6-B88B-A3B00672B3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9022773" y="2646680"/>
            <a:ext cx="1564640" cy="156464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882C149-C0DB-494C-ADA3-7E8555B81709}"/>
              </a:ext>
            </a:extLst>
          </p:cNvPr>
          <p:cNvCxnSpPr/>
          <p:nvPr/>
        </p:nvCxnSpPr>
        <p:spPr>
          <a:xfrm>
            <a:off x="9547280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BC0D62D-45E4-401E-9521-32C1C9A18D27}"/>
              </a:ext>
            </a:extLst>
          </p:cNvPr>
          <p:cNvSpPr txBox="1"/>
          <p:nvPr/>
        </p:nvSpPr>
        <p:spPr>
          <a:xfrm>
            <a:off x="8946521" y="5626405"/>
            <a:ext cx="171713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스토리 공유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0C3C070-299B-49D0-839C-20DC37E9F84A}"/>
              </a:ext>
            </a:extLst>
          </p:cNvPr>
          <p:cNvCxnSpPr/>
          <p:nvPr/>
        </p:nvCxnSpPr>
        <p:spPr>
          <a:xfrm>
            <a:off x="5838187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C14304-7EFE-4D23-B26D-51C2B762A011}"/>
              </a:ext>
            </a:extLst>
          </p:cNvPr>
          <p:cNvSpPr txBox="1"/>
          <p:nvPr/>
        </p:nvSpPr>
        <p:spPr>
          <a:xfrm>
            <a:off x="5106803" y="5596508"/>
            <a:ext cx="1978388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1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추억 기록</a:t>
            </a:r>
            <a:endParaRPr lang="ko-KR" altLang="en-US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94A986-9037-4F7E-8888-314105116302}"/>
              </a:ext>
            </a:extLst>
          </p:cNvPr>
          <p:cNvCxnSpPr/>
          <p:nvPr/>
        </p:nvCxnSpPr>
        <p:spPr>
          <a:xfrm>
            <a:off x="2139758" y="5382830"/>
            <a:ext cx="5156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BA4B5AB-2BC9-4D67-B0A7-7BFC16B0A517}"/>
              </a:ext>
            </a:extLst>
          </p:cNvPr>
          <p:cNvSpPr txBox="1"/>
          <p:nvPr/>
        </p:nvSpPr>
        <p:spPr>
          <a:xfrm>
            <a:off x="1061304" y="5538863"/>
            <a:ext cx="2672527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아름다운 명소 소개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F450324-20B0-49CF-97E3-AFFE69842BFD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상징, 클립아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E58DAEB-192C-F8E8-8E2D-E514CE6C5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9165" y="2752164"/>
            <a:ext cx="1364878" cy="1376083"/>
          </a:xfrm>
          <a:prstGeom prst="rect">
            <a:avLst/>
          </a:prstGeom>
        </p:spPr>
      </p:pic>
      <p:pic>
        <p:nvPicPr>
          <p:cNvPr id="8" name="그림 7" descr="그림, 클립아트,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BE074622-0C8E-D557-4746-D58FD6CF3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2429" y="2484174"/>
            <a:ext cx="1342465" cy="17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18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야외, 구름, 하늘, 웨딩드레스이(가) 표시된 사진&#10;&#10;자동 생성된 설명">
            <a:extLst>
              <a:ext uri="{FF2B5EF4-FFF2-40B4-BE49-F238E27FC236}">
                <a16:creationId xmlns:a16="http://schemas.microsoft.com/office/drawing/2014/main" id="{8F9E1513-ED35-8B31-B145-036C09D1CB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4" t="-73" r="3795" b="-91"/>
          <a:stretch/>
        </p:blipFill>
        <p:spPr>
          <a:xfrm>
            <a:off x="0" y="0"/>
            <a:ext cx="12200496" cy="6859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08403F-8A2A-4ADA-9C9B-94898A6AE280}"/>
              </a:ext>
            </a:extLst>
          </p:cNvPr>
          <p:cNvSpPr txBox="1"/>
          <p:nvPr/>
        </p:nvSpPr>
        <p:spPr>
          <a:xfrm>
            <a:off x="0" y="479502"/>
            <a:ext cx="347989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4000" dirty="0">
                <a:solidFill>
                  <a:srgbClr val="554F4D"/>
                </a:solidFill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964813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902030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dirty="0">
                <a:solidFill>
                  <a:srgbClr val="554F4D"/>
                </a:solidFill>
              </a:rPr>
              <a:t>팀 단위 개발 일정</a:t>
            </a:r>
            <a:endParaRPr lang="ko-KR" dirty="0"/>
          </a:p>
        </p:txBody>
      </p:sp>
      <p:pic>
        <p:nvPicPr>
          <p:cNvPr id="33" name="그래픽 32" descr="갈매기형 화살표">
            <a:extLst>
              <a:ext uri="{FF2B5EF4-FFF2-40B4-BE49-F238E27FC236}">
                <a16:creationId xmlns:a16="http://schemas.microsoft.com/office/drawing/2014/main" id="{1C96CB68-FA67-4B50-BF27-BFFB3A9B01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39405" y="1911300"/>
            <a:ext cx="523221" cy="52322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37FE567-4F1A-313F-572E-8DA97A6943EA}"/>
              </a:ext>
            </a:extLst>
          </p:cNvPr>
          <p:cNvGrpSpPr/>
          <p:nvPr/>
        </p:nvGrpSpPr>
        <p:grpSpPr>
          <a:xfrm>
            <a:off x="622648" y="1750523"/>
            <a:ext cx="1954447" cy="1010428"/>
            <a:chOff x="925206" y="1750520"/>
            <a:chExt cx="2585598" cy="46560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C57E80-773F-01DB-6635-4A78480CB0C2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29557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10월 30~31일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BF6C10-A94F-C125-7DBE-B2215F95E3C6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5578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목업페이지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설계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35" name="그래픽 34" descr="갈매기형 화살표">
            <a:extLst>
              <a:ext uri="{FF2B5EF4-FFF2-40B4-BE49-F238E27FC236}">
                <a16:creationId xmlns:a16="http://schemas.microsoft.com/office/drawing/2014/main" id="{FD134E49-A248-E32D-CEFB-26FA8BAA48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75120" y="1911299"/>
            <a:ext cx="523221" cy="523221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923BB30E-32C1-A9EA-BB80-424185287EB4}"/>
              </a:ext>
            </a:extLst>
          </p:cNvPr>
          <p:cNvGrpSpPr/>
          <p:nvPr/>
        </p:nvGrpSpPr>
        <p:grpSpPr>
          <a:xfrm>
            <a:off x="9506790" y="1726816"/>
            <a:ext cx="1955623" cy="1013578"/>
            <a:chOff x="921008" y="1750520"/>
            <a:chExt cx="2586774" cy="49495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61A7F20-3E7E-16EC-2070-326CB8EA542B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altLang="ko-KR" dirty="0">
                  <a:solidFill>
                    <a:srgbClr val="000000"/>
                  </a:solidFill>
                  <a:ea typeface="+mn-lt"/>
                  <a:cs typeface="+mn-lt"/>
                </a:rPr>
                <a:t> 1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7일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70C091-8B5B-B77D-298B-97939E969E4B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로그인</a:t>
              </a:r>
            </a:p>
            <a:p>
              <a:pPr algn="ctr"/>
              <a:r>
                <a:rPr lang="en-US" altLang="ko-KR" sz="1200" dirty="0" err="1"/>
                <a:t>로그아웃</a:t>
              </a:r>
              <a:endParaRPr lang="en-US" altLang="ko-KR" sz="120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F696013-065D-C51E-3043-3A86337BC6BF}"/>
              </a:ext>
            </a:extLst>
          </p:cNvPr>
          <p:cNvGrpSpPr/>
          <p:nvPr/>
        </p:nvGrpSpPr>
        <p:grpSpPr>
          <a:xfrm>
            <a:off x="3582122" y="1750518"/>
            <a:ext cx="1955623" cy="990488"/>
            <a:chOff x="921008" y="1750520"/>
            <a:chExt cx="2586774" cy="48367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A6E57C-E904-0528-469E-1C21BAA831D5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11월 1~2일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3670B4-3D5F-E8CE-F998-2B66A9289AE8}"/>
                </a:ext>
              </a:extLst>
            </p:cNvPr>
            <p:cNvSpPr txBox="1"/>
            <p:nvPr/>
          </p:nvSpPr>
          <p:spPr>
            <a:xfrm>
              <a:off x="921008" y="1918579"/>
              <a:ext cx="2582100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ERD </a:t>
              </a:r>
              <a:r>
                <a:rPr lang="ko-KR" altLang="en-US" sz="1200" dirty="0">
                  <a:solidFill>
                    <a:srgbClr val="000000"/>
                  </a:solidFill>
                  <a:ea typeface="+mn-lt"/>
                  <a:cs typeface="+mn-lt"/>
                </a:rPr>
                <a:t>설계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ko-KR" altLang="en-US" sz="1200" dirty="0">
                  <a:solidFill>
                    <a:srgbClr val="000000"/>
                  </a:solidFill>
                  <a:ea typeface="+mn-lt"/>
                  <a:cs typeface="+mn-lt"/>
                </a:rPr>
                <a:t>및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DB구축</a:t>
              </a:r>
              <a:endParaRPr lang="ko-KR" altLang="ko-KR" sz="1200" dirty="0" err="1"/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53F7915-4A84-B120-B03F-7344CE8B3EB9}"/>
              </a:ext>
            </a:extLst>
          </p:cNvPr>
          <p:cNvGrpSpPr/>
          <p:nvPr/>
        </p:nvGrpSpPr>
        <p:grpSpPr>
          <a:xfrm>
            <a:off x="6523606" y="1726816"/>
            <a:ext cx="1955623" cy="1013578"/>
            <a:chOff x="921008" y="1750520"/>
            <a:chExt cx="2586774" cy="4949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B4F5118-3010-7364-8888-4BAA53A8615F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16일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6EA9957-5CBF-7197-20B6-FFFC78673E20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회원가입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48" name="그래픽 47" descr="갈매기형 화살표">
            <a:extLst>
              <a:ext uri="{FF2B5EF4-FFF2-40B4-BE49-F238E27FC236}">
                <a16:creationId xmlns:a16="http://schemas.microsoft.com/office/drawing/2014/main" id="{BCCF389E-AC98-9356-1216-E0DE6EF07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04495" y="1911300"/>
            <a:ext cx="523221" cy="523221"/>
          </a:xfrm>
          <a:prstGeom prst="rect">
            <a:avLst/>
          </a:prstGeom>
        </p:spPr>
      </p:pic>
      <p:pic>
        <p:nvPicPr>
          <p:cNvPr id="64" name="그래픽 63" descr="갈매기형 화살표">
            <a:extLst>
              <a:ext uri="{FF2B5EF4-FFF2-40B4-BE49-F238E27FC236}">
                <a16:creationId xmlns:a16="http://schemas.microsoft.com/office/drawing/2014/main" id="{B79A5040-3239-CB21-80FF-EECF2D258A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3484995"/>
            <a:ext cx="523221" cy="523221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E1FC2207-5398-842F-9CC6-1B3688C4D8E6}"/>
              </a:ext>
            </a:extLst>
          </p:cNvPr>
          <p:cNvGrpSpPr/>
          <p:nvPr/>
        </p:nvGrpSpPr>
        <p:grpSpPr>
          <a:xfrm>
            <a:off x="664391" y="3324222"/>
            <a:ext cx="1954447" cy="1015314"/>
            <a:chOff x="925206" y="1750520"/>
            <a:chExt cx="2585598" cy="46785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0B09736-2052-2542-716C-83F910A982D6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18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7AC4597-A783-9778-2803-E17A5DFC9998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7829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회원정보조회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수정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삭제</a:t>
              </a:r>
            </a:p>
            <a:p>
              <a:pPr algn="ctr"/>
              <a:r>
                <a:rPr lang="en-US" altLang="ko-KR" sz="1200" err="1"/>
                <a:t>아이디찾기</a:t>
              </a:r>
              <a:endParaRPr lang="en-US" altLang="ko-KR" sz="1200" dirty="0" err="1"/>
            </a:p>
            <a:p>
              <a:pPr algn="ctr"/>
              <a:r>
                <a:rPr lang="en-US" altLang="ko-KR" sz="1200" dirty="0" err="1"/>
                <a:t>비밀번호찾기</a:t>
              </a:r>
              <a:endParaRPr lang="en-US" altLang="ko-KR" sz="1200"/>
            </a:p>
          </p:txBody>
        </p:sp>
      </p:grpSp>
      <p:pic>
        <p:nvPicPr>
          <p:cNvPr id="68" name="그래픽 67" descr="갈매기형 화살표">
            <a:extLst>
              <a:ext uri="{FF2B5EF4-FFF2-40B4-BE49-F238E27FC236}">
                <a16:creationId xmlns:a16="http://schemas.microsoft.com/office/drawing/2014/main" id="{C916E3B8-3794-17CA-B7AC-4503B6F301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1684" y="3484994"/>
            <a:ext cx="523221" cy="523221"/>
          </a:xfrm>
          <a:prstGeom prst="rect">
            <a:avLst/>
          </a:prstGeom>
        </p:spPr>
      </p:pic>
      <p:grpSp>
        <p:nvGrpSpPr>
          <p:cNvPr id="69" name="그룹 68">
            <a:extLst>
              <a:ext uri="{FF2B5EF4-FFF2-40B4-BE49-F238E27FC236}">
                <a16:creationId xmlns:a16="http://schemas.microsoft.com/office/drawing/2014/main" id="{D3487E4A-675E-601F-1C8D-63621C0AB92F}"/>
              </a:ext>
            </a:extLst>
          </p:cNvPr>
          <p:cNvGrpSpPr/>
          <p:nvPr/>
        </p:nvGrpSpPr>
        <p:grpSpPr>
          <a:xfrm>
            <a:off x="9506790" y="3324215"/>
            <a:ext cx="1955623" cy="1013578"/>
            <a:chOff x="921008" y="1750520"/>
            <a:chExt cx="2586774" cy="49495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637A9CE-57F3-479D-048F-741DA930A303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21일</a:t>
              </a:r>
              <a:endParaRPr lang="ko-KR" alt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334769C-8D8F-CFF8-81B4-24003E78114B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유저정보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이미지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첨부</a:t>
              </a:r>
            </a:p>
            <a:p>
              <a:pPr algn="ctr"/>
              <a:r>
                <a:rPr lang="en-US" altLang="ko-KR" sz="1200" dirty="0"/>
                <a:t>Map </a:t>
              </a:r>
              <a:r>
                <a:rPr lang="en-US" altLang="ko-KR" sz="1200" dirty="0" err="1"/>
                <a:t>도메인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설계</a:t>
              </a:r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A994FC7B-E026-093E-1A75-0A9FC4453CBA}"/>
              </a:ext>
            </a:extLst>
          </p:cNvPr>
          <p:cNvGrpSpPr/>
          <p:nvPr/>
        </p:nvGrpSpPr>
        <p:grpSpPr>
          <a:xfrm>
            <a:off x="3598686" y="3324209"/>
            <a:ext cx="1955623" cy="990489"/>
            <a:chOff x="921008" y="1750520"/>
            <a:chExt cx="2586774" cy="483676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3C56CFB-4EB9-5AC2-0090-BE092F81D543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19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619DBA-6419-1F9B-20C9-97CD8C44DF69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게시판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설계</a:t>
              </a:r>
              <a:endParaRPr lang="ko-KR" altLang="en-US" sz="1200" dirty="0" err="1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C289AD4D-92B5-AC16-039C-22F6EECE3C08}"/>
              </a:ext>
            </a:extLst>
          </p:cNvPr>
          <p:cNvGrpSpPr/>
          <p:nvPr/>
        </p:nvGrpSpPr>
        <p:grpSpPr>
          <a:xfrm>
            <a:off x="6523606" y="3324215"/>
            <a:ext cx="1955623" cy="1013578"/>
            <a:chOff x="921008" y="1750520"/>
            <a:chExt cx="2586774" cy="49495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DE5D8C2-B2C4-140A-38FC-F0514E696A19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20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78D656E-0A80-D1D6-FCDB-400915B76955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Memory </a:t>
              </a:r>
              <a:r>
                <a:rPr lang="en-US" altLang="ko-KR" sz="1200" dirty="0" err="1"/>
                <a:t>도메인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설계</a:t>
              </a:r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 err="1"/>
            </a:p>
          </p:txBody>
        </p:sp>
      </p:grpSp>
      <p:pic>
        <p:nvPicPr>
          <p:cNvPr id="78" name="그래픽 77" descr="갈매기형 화살표">
            <a:extLst>
              <a:ext uri="{FF2B5EF4-FFF2-40B4-BE49-F238E27FC236}">
                <a16:creationId xmlns:a16="http://schemas.microsoft.com/office/drawing/2014/main" id="{BD5C197C-9731-1C82-B061-B73BF2FF33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21059" y="3484995"/>
            <a:ext cx="523221" cy="523221"/>
          </a:xfrm>
          <a:prstGeom prst="rect">
            <a:avLst/>
          </a:prstGeom>
        </p:spPr>
      </p:pic>
      <p:pic>
        <p:nvPicPr>
          <p:cNvPr id="79" name="그래픽 78" descr="갈매기형 화살표">
            <a:extLst>
              <a:ext uri="{FF2B5EF4-FFF2-40B4-BE49-F238E27FC236}">
                <a16:creationId xmlns:a16="http://schemas.microsoft.com/office/drawing/2014/main" id="{616510D7-7590-63D8-7363-4EB46965F1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5092002"/>
            <a:ext cx="523221" cy="523221"/>
          </a:xfrm>
          <a:prstGeom prst="rect">
            <a:avLst/>
          </a:prstGeom>
        </p:spPr>
      </p:pic>
      <p:grpSp>
        <p:nvGrpSpPr>
          <p:cNvPr id="80" name="그룹 79">
            <a:extLst>
              <a:ext uri="{FF2B5EF4-FFF2-40B4-BE49-F238E27FC236}">
                <a16:creationId xmlns:a16="http://schemas.microsoft.com/office/drawing/2014/main" id="{81577656-EDF3-8645-43C4-5871991BE406}"/>
              </a:ext>
            </a:extLst>
          </p:cNvPr>
          <p:cNvGrpSpPr/>
          <p:nvPr/>
        </p:nvGrpSpPr>
        <p:grpSpPr>
          <a:xfrm>
            <a:off x="722579" y="4914604"/>
            <a:ext cx="1954447" cy="1015314"/>
            <a:chOff x="925206" y="1750520"/>
            <a:chExt cx="2585598" cy="467856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A695F2-B3E0-4B52-7DFF-A83018E90761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22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D1B57BC-3107-6FDD-98AC-7BE18B75D21E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7829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err="1"/>
                <a:t>회원정보페이지</a:t>
              </a:r>
              <a:endParaRPr lang="en-US" altLang="ko-KR" sz="1200" dirty="0" err="1"/>
            </a:p>
            <a:p>
              <a:pPr algn="ctr"/>
              <a:r>
                <a:rPr lang="en-US" altLang="ko-KR" sz="1200" dirty="0" err="1"/>
                <a:t>북마크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메모리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추가</a:t>
              </a:r>
            </a:p>
            <a:p>
              <a:pPr algn="ctr"/>
              <a:r>
                <a:rPr lang="en-US" altLang="ko-KR" sz="1200" dirty="0" err="1"/>
                <a:t>관광명소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상세페이지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5B9B710-FF70-9095-45E2-DC7730DD06AA}"/>
              </a:ext>
            </a:extLst>
          </p:cNvPr>
          <p:cNvGrpSpPr/>
          <p:nvPr/>
        </p:nvGrpSpPr>
        <p:grpSpPr>
          <a:xfrm>
            <a:off x="3598686" y="4884260"/>
            <a:ext cx="1955623" cy="990488"/>
            <a:chOff x="921008" y="1750520"/>
            <a:chExt cx="2586774" cy="48367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DEADF7E-ED5F-342E-F470-5FAEE05EC2D7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23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EBE7AE9A-A811-764D-4287-D25A0B67EB78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산출물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정리</a:t>
              </a: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메인페이지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꾸미기</a:t>
              </a: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시스템안정화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6561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4012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dirty="0" err="1">
                <a:solidFill>
                  <a:srgbClr val="554F4D"/>
                </a:solidFill>
              </a:rPr>
              <a:t>류지원</a:t>
            </a:r>
            <a:r>
              <a:rPr lang="ko-KR" altLang="en-US" sz="3600" dirty="0">
                <a:solidFill>
                  <a:srgbClr val="554F4D"/>
                </a:solidFill>
              </a:rPr>
              <a:t> 개발 일정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B48D3D-60F3-48B4-BFBD-ADE575E07EDE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래픽 16" descr="갈매기형 화살표">
            <a:extLst>
              <a:ext uri="{FF2B5EF4-FFF2-40B4-BE49-F238E27FC236}">
                <a16:creationId xmlns:a16="http://schemas.microsoft.com/office/drawing/2014/main" id="{FC5F380E-6117-8F3E-1028-8FACD307A4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39405" y="1911300"/>
            <a:ext cx="523221" cy="523221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48612101-D10F-D6F7-BF4B-6DC996C50855}"/>
              </a:ext>
            </a:extLst>
          </p:cNvPr>
          <p:cNvGrpSpPr/>
          <p:nvPr/>
        </p:nvGrpSpPr>
        <p:grpSpPr>
          <a:xfrm>
            <a:off x="622648" y="1750527"/>
            <a:ext cx="1954447" cy="1010429"/>
            <a:chOff x="925206" y="1750520"/>
            <a:chExt cx="2585598" cy="46560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4BA5E6-DF42-34F0-7106-4F3AFB3E54DF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29557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10월 30~31일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5CC3B1-C26F-A0F0-16B8-D9E859CB3F32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5578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목업페이지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설계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28" name="그래픽 27" descr="갈매기형 화살표">
            <a:extLst>
              <a:ext uri="{FF2B5EF4-FFF2-40B4-BE49-F238E27FC236}">
                <a16:creationId xmlns:a16="http://schemas.microsoft.com/office/drawing/2014/main" id="{6165462B-1AB2-4CA7-1BDE-7E8331EDA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75120" y="1911299"/>
            <a:ext cx="523221" cy="523221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047643E8-FD6B-96A7-4424-5ED99CB9186D}"/>
              </a:ext>
            </a:extLst>
          </p:cNvPr>
          <p:cNvGrpSpPr/>
          <p:nvPr/>
        </p:nvGrpSpPr>
        <p:grpSpPr>
          <a:xfrm>
            <a:off x="9490226" y="1750520"/>
            <a:ext cx="1955623" cy="1013578"/>
            <a:chOff x="921008" y="1750520"/>
            <a:chExt cx="2586774" cy="49495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8FE997-A4D6-EDDE-CBC7-E190C9042270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altLang="ko-KR" dirty="0">
                  <a:solidFill>
                    <a:srgbClr val="000000"/>
                  </a:solidFill>
                  <a:ea typeface="+mn-lt"/>
                  <a:cs typeface="+mn-lt"/>
                </a:rPr>
                <a:t> 1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7일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DF2B06B-DB87-06E8-75A3-B4E6E5DD17D6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[Spring]</a:t>
              </a:r>
            </a:p>
            <a:p>
              <a:pPr algn="ctr"/>
              <a:r>
                <a:rPr lang="en-US" altLang="ko-KR" sz="1200" dirty="0" err="1"/>
                <a:t>로그인</a:t>
              </a:r>
              <a:r>
                <a:rPr lang="en-US" altLang="ko-KR" sz="1200" dirty="0"/>
                <a:t>, </a:t>
              </a:r>
              <a:r>
                <a:rPr lang="en-US" altLang="ko-KR" sz="1200" dirty="0" err="1"/>
                <a:t>로그아웃</a:t>
              </a:r>
              <a:endParaRPr lang="en-US" altLang="ko-KR" sz="1200" dirty="0"/>
            </a:p>
            <a:p>
              <a:pPr algn="ctr"/>
              <a:r>
                <a:rPr lang="en-US" altLang="ko-KR" sz="1200" dirty="0" err="1"/>
                <a:t>유저정보조회,수정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탈퇴</a:t>
              </a:r>
              <a:endParaRPr lang="en-US" altLang="ko-KR" sz="120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43E7D72-9D52-49B2-EAA3-0003DED7F96C}"/>
              </a:ext>
            </a:extLst>
          </p:cNvPr>
          <p:cNvGrpSpPr/>
          <p:nvPr/>
        </p:nvGrpSpPr>
        <p:grpSpPr>
          <a:xfrm>
            <a:off x="3582122" y="1750515"/>
            <a:ext cx="1955623" cy="990489"/>
            <a:chOff x="921008" y="1750520"/>
            <a:chExt cx="2586774" cy="48367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DE4FDF3-6E45-8F23-41BF-072849C0C840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11월 1~2일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2C4B85-4C9E-6B70-A27B-DC5ACA4B83F9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ERD </a:t>
              </a:r>
              <a:r>
                <a:rPr lang="ko-KR" altLang="en-US" sz="1200" dirty="0">
                  <a:solidFill>
                    <a:srgbClr val="000000"/>
                  </a:solidFill>
                  <a:ea typeface="+mn-lt"/>
                  <a:cs typeface="+mn-lt"/>
                </a:rPr>
                <a:t>설계</a:t>
              </a:r>
              <a:endParaRPr lang="ko-KR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ko-KR" altLang="en-US" sz="1200" dirty="0" err="1">
                  <a:solidFill>
                    <a:srgbClr val="000000"/>
                  </a:solidFill>
                  <a:ea typeface="+mn-lt"/>
                  <a:cs typeface="+mn-lt"/>
                </a:rPr>
                <a:t>NCloud</a:t>
              </a:r>
              <a:r>
                <a:rPr lang="ko-KR" altLang="en-US" sz="1200" dirty="0">
                  <a:solidFill>
                    <a:srgbClr val="000000"/>
                  </a:solidFill>
                  <a:ea typeface="+mn-lt"/>
                  <a:cs typeface="+mn-lt"/>
                </a:rPr>
                <a:t> 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DB구축</a:t>
              </a:r>
              <a:endParaRPr lang="ko-KR" altLang="ko-KR" sz="1200" dirty="0" err="1"/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B5DB7D9-137A-6056-29E0-93B1D8071269}"/>
              </a:ext>
            </a:extLst>
          </p:cNvPr>
          <p:cNvGrpSpPr/>
          <p:nvPr/>
        </p:nvGrpSpPr>
        <p:grpSpPr>
          <a:xfrm>
            <a:off x="6465317" y="1750520"/>
            <a:ext cx="1955623" cy="1013578"/>
            <a:chOff x="921008" y="1750520"/>
            <a:chExt cx="2586774" cy="49495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0115382-CDC3-ED02-CC17-55163B0A18E2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16일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B90DCE-00D3-FA7F-99F3-58BC3D011C9E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[Spring] </a:t>
              </a:r>
              <a:r>
                <a:rPr lang="en-US" altLang="ko-KR" sz="1200" dirty="0" err="1"/>
                <a:t>회원가입</a:t>
              </a:r>
            </a:p>
            <a:p>
              <a:pPr algn="ctr"/>
              <a:r>
                <a:rPr lang="en-US" altLang="ko-KR" sz="1200" dirty="0"/>
                <a:t>[DB] </a:t>
              </a:r>
              <a:r>
                <a:rPr lang="en-US" altLang="ko-KR" sz="1200" dirty="0" err="1"/>
                <a:t>칼럼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수정</a:t>
              </a:r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46" name="그래픽 45" descr="갈매기형 화살표">
            <a:extLst>
              <a:ext uri="{FF2B5EF4-FFF2-40B4-BE49-F238E27FC236}">
                <a16:creationId xmlns:a16="http://schemas.microsoft.com/office/drawing/2014/main" id="{46355AD5-73D3-3BC4-FE78-998D8CA74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04495" y="1911300"/>
            <a:ext cx="523221" cy="523221"/>
          </a:xfrm>
          <a:prstGeom prst="rect">
            <a:avLst/>
          </a:prstGeom>
        </p:spPr>
      </p:pic>
      <p:pic>
        <p:nvPicPr>
          <p:cNvPr id="48" name="그래픽 47" descr="갈매기형 화살표">
            <a:extLst>
              <a:ext uri="{FF2B5EF4-FFF2-40B4-BE49-F238E27FC236}">
                <a16:creationId xmlns:a16="http://schemas.microsoft.com/office/drawing/2014/main" id="{E171DF15-894E-CA45-A83B-71146FCE2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3484995"/>
            <a:ext cx="523221" cy="523221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A255CF48-AD01-B5C0-8FE7-5EC452C02EB2}"/>
              </a:ext>
            </a:extLst>
          </p:cNvPr>
          <p:cNvGrpSpPr/>
          <p:nvPr/>
        </p:nvGrpSpPr>
        <p:grpSpPr>
          <a:xfrm>
            <a:off x="572951" y="3324222"/>
            <a:ext cx="1954447" cy="1015314"/>
            <a:chOff x="925206" y="1750520"/>
            <a:chExt cx="2585598" cy="46785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F8289F3-BB15-FDD6-3686-243F55BD2F80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18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6335CE5-6EDD-AE52-EDE8-A89579D57AAE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7829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[Spring] </a:t>
              </a:r>
              <a:r>
                <a:rPr lang="ko-KR" altLang="en-US" sz="1200" dirty="0" err="1">
                  <a:ea typeface="+mn-lt"/>
                  <a:cs typeface="+mn-lt"/>
                </a:rPr>
                <a:t>이메일발송</a:t>
              </a:r>
              <a:endParaRPr lang="ko-KR" altLang="en-US" dirty="0" err="1"/>
            </a:p>
            <a:p>
              <a:pPr algn="ctr"/>
              <a:r>
                <a:rPr lang="en-US" altLang="ko-KR" sz="1200" err="1"/>
                <a:t>이미지</a:t>
              </a:r>
              <a:r>
                <a:rPr lang="en-US" altLang="ko-KR" sz="1200" dirty="0"/>
                <a:t> </a:t>
              </a:r>
              <a:r>
                <a:rPr lang="en-US" altLang="ko-KR" sz="1200" err="1"/>
                <a:t>호스팅</a:t>
              </a:r>
              <a:r>
                <a:rPr lang="en-US" altLang="ko-KR" sz="1200" dirty="0"/>
                <a:t> </a:t>
              </a:r>
              <a:r>
                <a:rPr lang="en-US" altLang="ko-KR" sz="1200" err="1"/>
                <a:t>개발</a:t>
              </a:r>
              <a:endParaRPr lang="en-US" altLang="ko-KR" sz="1200"/>
            </a:p>
            <a:p>
              <a:pPr algn="ctr"/>
              <a:r>
                <a:rPr lang="en-US" altLang="ko-KR" sz="1200" dirty="0" err="1"/>
                <a:t>아이디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비밀번호찾기</a:t>
              </a:r>
            </a:p>
          </p:txBody>
        </p:sp>
      </p:grpSp>
      <p:pic>
        <p:nvPicPr>
          <p:cNvPr id="54" name="그래픽 53" descr="갈매기형 화살표">
            <a:extLst>
              <a:ext uri="{FF2B5EF4-FFF2-40B4-BE49-F238E27FC236}">
                <a16:creationId xmlns:a16="http://schemas.microsoft.com/office/drawing/2014/main" id="{4A4D7CA6-5D4D-08E4-6B23-8F92B72D82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1684" y="3484994"/>
            <a:ext cx="523221" cy="523221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AAE568E1-95E0-46D4-EF00-11CA13E9B390}"/>
              </a:ext>
            </a:extLst>
          </p:cNvPr>
          <p:cNvGrpSpPr/>
          <p:nvPr/>
        </p:nvGrpSpPr>
        <p:grpSpPr>
          <a:xfrm>
            <a:off x="9493422" y="3324214"/>
            <a:ext cx="2062569" cy="1936908"/>
            <a:chOff x="921008" y="1750520"/>
            <a:chExt cx="2586774" cy="945830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32A85BD-BFF7-9485-B172-F62908CB9391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21일</a:t>
              </a:r>
              <a:endParaRPr lang="ko-KR" alt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147280-8E80-B3D9-3948-0648B61019C8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76649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[Spring]Map Domain</a:t>
              </a:r>
              <a:r>
                <a:rPr lang="ko-KR" altLang="en-US" sz="1200" dirty="0">
                  <a:ea typeface="+mn-lt"/>
                  <a:cs typeface="+mn-lt"/>
                </a:rPr>
                <a:t>설계</a:t>
              </a:r>
            </a:p>
            <a:p>
              <a:pPr algn="ctr"/>
              <a:r>
                <a:rPr lang="ko-KR" altLang="en-US" sz="1200" dirty="0" err="1"/>
                <a:t>시도API</a:t>
              </a:r>
              <a:r>
                <a:rPr lang="ko-KR" altLang="en-US" sz="1200" dirty="0"/>
                <a:t>, </a:t>
              </a:r>
              <a:r>
                <a:rPr lang="ko-KR" altLang="en-US" sz="1200" dirty="0" err="1"/>
                <a:t>카테고리API</a:t>
              </a:r>
              <a:endParaRPr lang="ko-KR" altLang="en-US" sz="1200"/>
            </a:p>
            <a:p>
              <a:pPr algn="ctr"/>
              <a:r>
                <a:rPr lang="ko-KR" altLang="en-US" sz="1200" dirty="0"/>
                <a:t>리스트, 상세보기</a:t>
              </a:r>
            </a:p>
            <a:p>
              <a:pPr algn="ctr"/>
              <a:r>
                <a:rPr lang="ko-KR" altLang="en-US" sz="1200" dirty="0"/>
                <a:t>[</a:t>
              </a:r>
              <a:r>
                <a:rPr lang="ko-KR" altLang="en-US" sz="1200" dirty="0" err="1"/>
                <a:t>Vue</a:t>
              </a:r>
              <a:r>
                <a:rPr lang="ko-KR" altLang="en-US" sz="1200" dirty="0"/>
                <a:t>] </a:t>
              </a:r>
              <a:r>
                <a:rPr lang="ko-KR" altLang="en-US" sz="1200" dirty="0" err="1"/>
                <a:t>아이디찾기</a:t>
              </a:r>
              <a:r>
                <a:rPr lang="ko-KR" altLang="en-US" sz="1200" dirty="0"/>
                <a:t> 마무리</a:t>
              </a:r>
            </a:p>
            <a:p>
              <a:pPr algn="ctr"/>
              <a:r>
                <a:rPr lang="ko-KR" altLang="en-US" sz="1200" dirty="0"/>
                <a:t>비밀번호 찾기 마무리</a:t>
              </a:r>
            </a:p>
            <a:p>
              <a:pPr algn="ctr"/>
              <a:r>
                <a:rPr lang="ko-KR" altLang="en-US" sz="1200" dirty="0" err="1"/>
                <a:t>메모리이미지첨부</a:t>
              </a:r>
              <a:r>
                <a:rPr lang="ko-KR" altLang="en-US" sz="1200" dirty="0"/>
                <a:t> 마무리</a:t>
              </a:r>
            </a:p>
            <a:p>
              <a:pPr algn="ctr"/>
              <a:r>
                <a:rPr lang="ko-KR" altLang="en-US" sz="1200" dirty="0"/>
                <a:t>프로필 이미지첨부 마무리</a:t>
              </a:r>
            </a:p>
            <a:p>
              <a:pPr algn="ctr"/>
              <a:endParaRPr lang="ko-KR" altLang="en-US" sz="1200" dirty="0"/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00B43BB-F7B4-F320-84E3-12B75233E585}"/>
              </a:ext>
            </a:extLst>
          </p:cNvPr>
          <p:cNvGrpSpPr/>
          <p:nvPr/>
        </p:nvGrpSpPr>
        <p:grpSpPr>
          <a:xfrm>
            <a:off x="3598686" y="3324205"/>
            <a:ext cx="1955623" cy="990488"/>
            <a:chOff x="921008" y="1750520"/>
            <a:chExt cx="2586774" cy="4836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7F6191-1532-D76D-24CA-72BD1DE1826C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19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C9A0624-F7AB-E7D2-4082-675AC66DE933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00000"/>
                  </a:solidFill>
                  <a:ea typeface="+mn-lt"/>
                  <a:cs typeface="+mn-lt"/>
                </a:rPr>
                <a:t>[Spring]</a:t>
              </a:r>
              <a:endParaRPr lang="ko-KR" altLang="en-US" dirty="0"/>
            </a:p>
            <a:p>
              <a:pPr algn="ctr"/>
              <a:r>
                <a:rPr lang="en-US" altLang="ko-KR" sz="1200" err="1">
                  <a:solidFill>
                    <a:srgbClr val="000000"/>
                  </a:solidFill>
                  <a:ea typeface="+mn-lt"/>
                  <a:cs typeface="+mn-lt"/>
                </a:rPr>
                <a:t>게시판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err="1">
                  <a:solidFill>
                    <a:srgbClr val="000000"/>
                  </a:solidFill>
                  <a:ea typeface="+mn-lt"/>
                  <a:cs typeface="+mn-lt"/>
                </a:rPr>
                <a:t>재설계</a:t>
              </a:r>
              <a:endParaRPr lang="en-US" altLang="ko-KR" sz="1200" dirty="0" err="1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이미지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호스팅</a:t>
              </a:r>
              <a:r>
                <a:rPr lang="en-US" altLang="ko-KR" sz="1200" dirty="0"/>
                <a:t> 및 </a:t>
              </a:r>
              <a:r>
                <a:rPr lang="en-US" altLang="ko-KR" sz="1200" dirty="0" err="1"/>
                <a:t>저장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F76688A3-D5B0-64A7-1CD0-7E206F8044BD}"/>
              </a:ext>
            </a:extLst>
          </p:cNvPr>
          <p:cNvGrpSpPr/>
          <p:nvPr/>
        </p:nvGrpSpPr>
        <p:grpSpPr>
          <a:xfrm>
            <a:off x="6481881" y="3324215"/>
            <a:ext cx="1955623" cy="1013578"/>
            <a:chOff x="921008" y="1750520"/>
            <a:chExt cx="2586774" cy="49495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0ECF359-BE45-25C2-1E2A-80383FF8B6D7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20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9D48FD-9219-2B4F-EF10-3DC8EF1BCDD3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[Spring] </a:t>
              </a:r>
              <a:r>
                <a:rPr lang="en-US" altLang="ko-KR" sz="1200" dirty="0"/>
                <a:t>Memory</a:t>
              </a:r>
              <a:endParaRPr lang="ko-KR" altLang="en-US" dirty="0"/>
            </a:p>
            <a:p>
              <a:pPr algn="ctr"/>
              <a:r>
                <a:rPr lang="en-US" altLang="ko-KR" sz="1200" dirty="0" err="1"/>
                <a:t>입력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조회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수정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삭제</a:t>
              </a:r>
              <a:r>
                <a:rPr lang="en-US" altLang="ko-KR" sz="1200" dirty="0"/>
                <a:t> 등</a:t>
              </a:r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68" name="그래픽 67" descr="갈매기형 화살표">
            <a:extLst>
              <a:ext uri="{FF2B5EF4-FFF2-40B4-BE49-F238E27FC236}">
                <a16:creationId xmlns:a16="http://schemas.microsoft.com/office/drawing/2014/main" id="{2C611CF4-D7B2-A8D1-DBE5-F08D50F4E4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21059" y="3484995"/>
            <a:ext cx="523221" cy="523221"/>
          </a:xfrm>
          <a:prstGeom prst="rect">
            <a:avLst/>
          </a:prstGeom>
        </p:spPr>
      </p:pic>
      <p:pic>
        <p:nvPicPr>
          <p:cNvPr id="70" name="그래픽 69" descr="갈매기형 화살표">
            <a:extLst>
              <a:ext uri="{FF2B5EF4-FFF2-40B4-BE49-F238E27FC236}">
                <a16:creationId xmlns:a16="http://schemas.microsoft.com/office/drawing/2014/main" id="{7D7FB341-3071-D717-7DCA-B29CBC7CAC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5042125"/>
            <a:ext cx="523221" cy="523221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912A918-9CC8-FFCC-9342-D022B18BCE7D}"/>
              </a:ext>
            </a:extLst>
          </p:cNvPr>
          <p:cNvGrpSpPr/>
          <p:nvPr/>
        </p:nvGrpSpPr>
        <p:grpSpPr>
          <a:xfrm>
            <a:off x="572951" y="4881352"/>
            <a:ext cx="1954447" cy="1015314"/>
            <a:chOff x="925206" y="1750520"/>
            <a:chExt cx="2585598" cy="467856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ACB3A0A-F9B4-9E02-78A2-DB13FC781104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22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163CCB1-5815-F7EE-B4EA-AA66180C9AD7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7829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dirty="0">
                  <a:ea typeface="+mn-lt"/>
                  <a:cs typeface="+mn-lt"/>
                </a:rPr>
                <a:t>[Spring] </a:t>
              </a:r>
              <a:r>
                <a:rPr lang="ko-KR" altLang="en-US" sz="1200" dirty="0">
                  <a:ea typeface="+mn-lt"/>
                  <a:cs typeface="+mn-lt"/>
                </a:rPr>
                <a:t>메모리</a:t>
              </a:r>
              <a:r>
                <a:rPr lang="en-US" sz="1200" dirty="0">
                  <a:ea typeface="+mn-lt"/>
                  <a:cs typeface="+mn-lt"/>
                </a:rPr>
                <a:t> </a:t>
              </a:r>
              <a:r>
                <a:rPr lang="ko-KR" altLang="en-US" sz="1200" dirty="0">
                  <a:ea typeface="+mn-lt"/>
                  <a:cs typeface="+mn-lt"/>
                </a:rPr>
                <a:t>정렬 추가</a:t>
              </a:r>
              <a:endParaRPr lang="ko-KR" altLang="en-US" sz="1200" dirty="0"/>
            </a:p>
            <a:p>
              <a:pPr algn="ctr"/>
              <a:r>
                <a:rPr lang="ko-KR" altLang="en-US" sz="1200" dirty="0"/>
                <a:t>북마크 추가, 삭제</a:t>
              </a:r>
            </a:p>
            <a:p>
              <a:pPr algn="ctr"/>
              <a:r>
                <a:rPr lang="ko-KR" altLang="en-US" sz="1200" dirty="0"/>
                <a:t>리뷰 추가, 삭제</a:t>
              </a:r>
              <a:endParaRPr lang="en-US" altLang="ko-KR" sz="1200" dirty="0"/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B109FF1-9161-8F3A-E805-B44A5FA0FD17}"/>
              </a:ext>
            </a:extLst>
          </p:cNvPr>
          <p:cNvGrpSpPr/>
          <p:nvPr/>
        </p:nvGrpSpPr>
        <p:grpSpPr>
          <a:xfrm>
            <a:off x="3598686" y="4881340"/>
            <a:ext cx="1955623" cy="990489"/>
            <a:chOff x="921008" y="1750520"/>
            <a:chExt cx="2586774" cy="483676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9D3068-BFA4-3DF7-526E-CD0FFF15C25F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23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2110BAD-08A3-20CB-5958-21EBCF54FDAA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산출물</a:t>
              </a:r>
              <a:r>
                <a:rPr lang="en-US" altLang="ko-KR" sz="1200" dirty="0"/>
                <a:t> </a:t>
              </a:r>
              <a:r>
                <a:rPr lang="ko-KR" altLang="en-US" sz="1200" dirty="0" smtClean="0"/>
                <a:t>수정 및 </a:t>
              </a:r>
              <a:r>
                <a:rPr lang="en-US" altLang="ko-KR" sz="1200" dirty="0" err="1" smtClean="0"/>
                <a:t>정리</a:t>
              </a:r>
              <a:endParaRPr lang="en-US" altLang="ko-KR" sz="1200" dirty="0"/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발표자료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만들기</a:t>
              </a:r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시스템</a:t>
              </a:r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안정화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9500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374012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600" dirty="0" err="1">
                <a:solidFill>
                  <a:srgbClr val="554F4D"/>
                </a:solidFill>
              </a:rPr>
              <a:t>조자영</a:t>
            </a:r>
            <a:r>
              <a:rPr lang="ko-KR" altLang="en-US" sz="3600" dirty="0">
                <a:solidFill>
                  <a:srgbClr val="554F4D"/>
                </a:solidFill>
              </a:rPr>
              <a:t> 개발 일정</a:t>
            </a:r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B87BE1B9-A82C-4516-8144-BDC166E66314}"/>
              </a:ext>
            </a:extLst>
          </p:cNvPr>
          <p:cNvSpPr/>
          <p:nvPr/>
        </p:nvSpPr>
        <p:spPr>
          <a:xfrm>
            <a:off x="8763427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2D1CB0-1B08-4D14-9FED-F641B8A41F0B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 descr="갈매기형 화살표">
            <a:extLst>
              <a:ext uri="{FF2B5EF4-FFF2-40B4-BE49-F238E27FC236}">
                <a16:creationId xmlns:a16="http://schemas.microsoft.com/office/drawing/2014/main" id="{44EE2060-E8C2-428A-0BBE-83C2E59E88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39405" y="1911300"/>
            <a:ext cx="523221" cy="523221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DE5AEF3F-7DBD-9813-5147-DB35C7A024C2}"/>
              </a:ext>
            </a:extLst>
          </p:cNvPr>
          <p:cNvGrpSpPr/>
          <p:nvPr/>
        </p:nvGrpSpPr>
        <p:grpSpPr>
          <a:xfrm>
            <a:off x="622648" y="1750527"/>
            <a:ext cx="1954447" cy="1010429"/>
            <a:chOff x="925206" y="1750520"/>
            <a:chExt cx="2585598" cy="4656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46BE30-BF71-3FC1-6628-8B9C8A50724C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29557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10월 30~31일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E2C26C-A4AD-F4C5-E16E-204CA6865670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5578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err="1"/>
                <a:t>목업페이지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설계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11" name="그래픽 10" descr="갈매기형 화살표">
            <a:extLst>
              <a:ext uri="{FF2B5EF4-FFF2-40B4-BE49-F238E27FC236}">
                <a16:creationId xmlns:a16="http://schemas.microsoft.com/office/drawing/2014/main" id="{38D8D328-16E2-9AC6-5593-61B89AB5BB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75120" y="1911299"/>
            <a:ext cx="523221" cy="52322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F963BAC-B4DB-E3E3-3CCA-304C682EDD10}"/>
              </a:ext>
            </a:extLst>
          </p:cNvPr>
          <p:cNvGrpSpPr/>
          <p:nvPr/>
        </p:nvGrpSpPr>
        <p:grpSpPr>
          <a:xfrm>
            <a:off x="9490226" y="1750520"/>
            <a:ext cx="1955623" cy="1013578"/>
            <a:chOff x="921008" y="1750520"/>
            <a:chExt cx="2586774" cy="4949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E647CE-3014-7D4D-1FB4-BF9FA94962F0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altLang="ko-KR" dirty="0">
                  <a:solidFill>
                    <a:srgbClr val="000000"/>
                  </a:solidFill>
                  <a:ea typeface="+mn-lt"/>
                  <a:cs typeface="+mn-lt"/>
                </a:rPr>
                <a:t> 1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7일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59BC5A-886C-DB80-0A1E-9F5D71AAEC27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</a:t>
              </a:r>
              <a:r>
                <a:rPr lang="en-US" altLang="ko-KR" sz="1200" dirty="0" err="1"/>
                <a:t>로그인</a:t>
              </a:r>
              <a:endParaRPr lang="en-US" altLang="ko-KR" sz="1200" dirty="0"/>
            </a:p>
            <a:p>
              <a:pPr algn="ctr"/>
              <a:r>
                <a:rPr lang="en-US" altLang="ko-KR" sz="1200" dirty="0" err="1"/>
                <a:t>로그아웃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CEFC7B-2B88-0C60-95B6-4FBE2C3F4234}"/>
              </a:ext>
            </a:extLst>
          </p:cNvPr>
          <p:cNvGrpSpPr/>
          <p:nvPr/>
        </p:nvGrpSpPr>
        <p:grpSpPr>
          <a:xfrm>
            <a:off x="6465317" y="1750520"/>
            <a:ext cx="1955623" cy="1013578"/>
            <a:chOff x="921008" y="1750520"/>
            <a:chExt cx="2586774" cy="49495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EEB759-BC1A-D75E-7FC8-5A1A19F10F7D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16일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76B4F4-F418-296D-FF90-B400CA8E2DD3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 smtClean="0"/>
                <a:t>[</a:t>
              </a:r>
              <a:r>
                <a:rPr lang="en-US" altLang="ko-KR" sz="1200" dirty="0" err="1" smtClean="0"/>
                <a:t>vue</a:t>
              </a:r>
              <a:r>
                <a:rPr lang="en-US" altLang="ko-KR" sz="1200" dirty="0" smtClean="0"/>
                <a:t>] </a:t>
              </a:r>
              <a:r>
                <a:rPr lang="en-US" altLang="ko-KR" sz="1200" dirty="0" err="1" smtClean="0"/>
                <a:t>회원가입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29" name="그래픽 28" descr="갈매기형 화살표">
            <a:extLst>
              <a:ext uri="{FF2B5EF4-FFF2-40B4-BE49-F238E27FC236}">
                <a16:creationId xmlns:a16="http://schemas.microsoft.com/office/drawing/2014/main" id="{32C636A4-6B5A-AAA6-FC25-76DF8280C5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04495" y="1911300"/>
            <a:ext cx="523221" cy="523221"/>
          </a:xfrm>
          <a:prstGeom prst="rect">
            <a:avLst/>
          </a:prstGeom>
        </p:spPr>
      </p:pic>
      <p:pic>
        <p:nvPicPr>
          <p:cNvPr id="31" name="그래픽 30" descr="갈매기형 화살표">
            <a:extLst>
              <a:ext uri="{FF2B5EF4-FFF2-40B4-BE49-F238E27FC236}">
                <a16:creationId xmlns:a16="http://schemas.microsoft.com/office/drawing/2014/main" id="{60CBA07D-D6DA-8F4C-9117-550D03065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3484995"/>
            <a:ext cx="523221" cy="523221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30527504-0AEA-3796-B535-AC1E1DE5A496}"/>
              </a:ext>
            </a:extLst>
          </p:cNvPr>
          <p:cNvGrpSpPr/>
          <p:nvPr/>
        </p:nvGrpSpPr>
        <p:grpSpPr>
          <a:xfrm>
            <a:off x="572951" y="3324222"/>
            <a:ext cx="1954447" cy="1199980"/>
            <a:chOff x="925206" y="1750520"/>
            <a:chExt cx="2585598" cy="55295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22114C9-02A6-7F9B-7BD1-98677FA00792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18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AF756D6-EFFF-5526-4E78-EA45697EBF56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382923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</a:t>
              </a:r>
              <a:r>
                <a:rPr lang="en-US" altLang="ko-KR" sz="1200" dirty="0" err="1"/>
                <a:t>회원정보조회</a:t>
              </a:r>
              <a:r>
                <a:rPr lang="en-US" altLang="ko-KR" sz="1200" dirty="0" smtClean="0"/>
                <a:t>,</a:t>
              </a:r>
            </a:p>
            <a:p>
              <a:pPr algn="ctr"/>
              <a:r>
                <a:rPr lang="en-US" altLang="ko-KR" sz="1200" dirty="0" err="1" smtClean="0"/>
                <a:t>수정</a:t>
              </a:r>
              <a:r>
                <a:rPr lang="en-US" altLang="ko-KR" sz="1200" dirty="0"/>
                <a:t>, </a:t>
              </a:r>
              <a:r>
                <a:rPr lang="en-US" altLang="ko-KR" sz="1200" dirty="0" err="1"/>
                <a:t>삭제</a:t>
              </a:r>
              <a:endParaRPr lang="en-US" altLang="ko-KR" sz="1200" dirty="0"/>
            </a:p>
            <a:p>
              <a:pPr algn="ctr"/>
              <a:r>
                <a:rPr lang="en-US" altLang="ko-KR" sz="1200" dirty="0" err="1" smtClean="0"/>
                <a:t>아이디,비밀번호찾기</a:t>
              </a:r>
              <a:endParaRPr lang="en-US" altLang="ko-KR" sz="1200" dirty="0" smtClean="0"/>
            </a:p>
            <a:p>
              <a:pPr algn="ctr"/>
              <a:endParaRPr lang="en-US" altLang="ko-KR" sz="1200" dirty="0"/>
            </a:p>
          </p:txBody>
        </p:sp>
      </p:grpSp>
      <p:pic>
        <p:nvPicPr>
          <p:cNvPr id="37" name="그래픽 36" descr="갈매기형 화살표">
            <a:extLst>
              <a:ext uri="{FF2B5EF4-FFF2-40B4-BE49-F238E27FC236}">
                <a16:creationId xmlns:a16="http://schemas.microsoft.com/office/drawing/2014/main" id="{608CE9D5-EEE1-1ACB-49CC-7723F4C5D6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791684" y="3484994"/>
            <a:ext cx="523221" cy="523221"/>
          </a:xfrm>
          <a:prstGeom prst="rect">
            <a:avLst/>
          </a:prstGeom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8DDED136-9AA7-2CE8-60F4-665B4E0C8225}"/>
              </a:ext>
            </a:extLst>
          </p:cNvPr>
          <p:cNvGrpSpPr/>
          <p:nvPr/>
        </p:nvGrpSpPr>
        <p:grpSpPr>
          <a:xfrm>
            <a:off x="9506790" y="3324215"/>
            <a:ext cx="1955623" cy="828912"/>
            <a:chOff x="921008" y="1750520"/>
            <a:chExt cx="2586774" cy="40477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56B107C-512D-E2BD-6255-D5E75EBF26EA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21일</a:t>
              </a:r>
              <a:endParaRPr lang="ko-KR" alt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FF562C0-9041-475D-D4D4-FCF6A6E138D5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225440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</a:t>
              </a:r>
            </a:p>
            <a:p>
              <a:pPr algn="ctr"/>
              <a:r>
                <a:rPr lang="en-US" altLang="ko-KR" sz="1200" dirty="0" smtClean="0"/>
                <a:t>Map </a:t>
              </a:r>
              <a:r>
                <a:rPr lang="ko-KR" altLang="en-US" sz="1200" dirty="0" smtClean="0"/>
                <a:t>설계</a:t>
              </a:r>
              <a:endParaRPr lang="en-US" altLang="ko-KR" sz="12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C8036CA-E4E6-EE75-0F71-07426011C241}"/>
              </a:ext>
            </a:extLst>
          </p:cNvPr>
          <p:cNvGrpSpPr/>
          <p:nvPr/>
        </p:nvGrpSpPr>
        <p:grpSpPr>
          <a:xfrm>
            <a:off x="3598686" y="3324205"/>
            <a:ext cx="1955623" cy="990488"/>
            <a:chOff x="921008" y="1750520"/>
            <a:chExt cx="2586774" cy="48367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B7751E-0BAA-29D8-39E4-142339564603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19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B588B-71CE-6078-02DA-618CBC46123C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</a:t>
              </a:r>
              <a:r>
                <a:rPr lang="en-US" altLang="ko-KR" sz="1200" dirty="0" err="1" smtClean="0">
                  <a:solidFill>
                    <a:srgbClr val="000000"/>
                  </a:solidFill>
                  <a:ea typeface="+mn-lt"/>
                  <a:cs typeface="+mn-lt"/>
                </a:rPr>
                <a:t>게시판</a:t>
              </a:r>
              <a:r>
                <a:rPr lang="en-US" altLang="ko-KR" sz="1200" dirty="0" smtClean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ko-KR" altLang="en-US" sz="1200" dirty="0" smtClean="0">
                  <a:solidFill>
                    <a:srgbClr val="000000"/>
                  </a:solidFill>
                  <a:ea typeface="+mn-lt"/>
                  <a:cs typeface="+mn-lt"/>
                </a:rPr>
                <a:t>만들기</a:t>
              </a:r>
              <a:endParaRPr lang="ko-KR" altLang="en-US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54B1EAC-E071-6CCD-2AF9-0B153A4F3F8D}"/>
              </a:ext>
            </a:extLst>
          </p:cNvPr>
          <p:cNvGrpSpPr/>
          <p:nvPr/>
        </p:nvGrpSpPr>
        <p:grpSpPr>
          <a:xfrm>
            <a:off x="6481881" y="3324215"/>
            <a:ext cx="1955623" cy="1013578"/>
            <a:chOff x="921008" y="1750520"/>
            <a:chExt cx="2586774" cy="49495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3BC737-A625-AC1D-8F21-75363A9DFCA1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 20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443D6D0-2070-6A1D-1E48-3A84C21AC618}"/>
                </a:ext>
              </a:extLst>
            </p:cNvPr>
            <p:cNvSpPr txBox="1"/>
            <p:nvPr/>
          </p:nvSpPr>
          <p:spPr>
            <a:xfrm>
              <a:off x="921008" y="1929854"/>
              <a:ext cx="2582099" cy="315616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Memory </a:t>
              </a:r>
              <a:r>
                <a:rPr lang="en-US" altLang="ko-KR" sz="1200" dirty="0" err="1" smtClean="0"/>
                <a:t>설계</a:t>
              </a:r>
              <a:endParaRPr lang="en-US" altLang="ko-KR" sz="1200" dirty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 err="1"/>
            </a:p>
          </p:txBody>
        </p:sp>
      </p:grpSp>
      <p:pic>
        <p:nvPicPr>
          <p:cNvPr id="55" name="그래픽 54" descr="갈매기형 화살표">
            <a:extLst>
              <a:ext uri="{FF2B5EF4-FFF2-40B4-BE49-F238E27FC236}">
                <a16:creationId xmlns:a16="http://schemas.microsoft.com/office/drawing/2014/main" id="{65835980-F4BA-CC82-4457-DDB58470F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721059" y="3484995"/>
            <a:ext cx="523221" cy="523221"/>
          </a:xfrm>
          <a:prstGeom prst="rect">
            <a:avLst/>
          </a:prstGeom>
        </p:spPr>
      </p:pic>
      <p:pic>
        <p:nvPicPr>
          <p:cNvPr id="57" name="그래픽 56" descr="갈매기형 화살표">
            <a:extLst>
              <a:ext uri="{FF2B5EF4-FFF2-40B4-BE49-F238E27FC236}">
                <a16:creationId xmlns:a16="http://schemas.microsoft.com/office/drawing/2014/main" id="{D3275D69-F929-325F-9F37-08CC9252F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855969" y="5042125"/>
            <a:ext cx="523221" cy="523221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6A0F194A-A758-8D6E-DF7F-3E4A988653B3}"/>
              </a:ext>
            </a:extLst>
          </p:cNvPr>
          <p:cNvGrpSpPr/>
          <p:nvPr/>
        </p:nvGrpSpPr>
        <p:grpSpPr>
          <a:xfrm>
            <a:off x="572951" y="4881352"/>
            <a:ext cx="1954447" cy="1015314"/>
            <a:chOff x="925206" y="1750520"/>
            <a:chExt cx="2585598" cy="46785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896BE84-BAFB-19A2-61A4-459F2D00D5D0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70188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22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3136A4C-7D9C-9700-2EB6-54C0CBC1E916}"/>
                </a:ext>
              </a:extLst>
            </p:cNvPr>
            <p:cNvSpPr txBox="1"/>
            <p:nvPr/>
          </p:nvSpPr>
          <p:spPr>
            <a:xfrm>
              <a:off x="928705" y="1920547"/>
              <a:ext cx="2582099" cy="297829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</a:t>
              </a:r>
              <a:r>
                <a:rPr lang="ko-KR" altLang="en-US" sz="1200" dirty="0" smtClean="0"/>
                <a:t>메모리 마무리</a:t>
              </a:r>
              <a:endParaRPr lang="en-US" altLang="ko-KR" sz="1200" dirty="0" smtClean="0"/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 err="1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EFB47C03-0D15-30A2-41E3-2768E9BB4738}"/>
              </a:ext>
            </a:extLst>
          </p:cNvPr>
          <p:cNvGrpSpPr/>
          <p:nvPr/>
        </p:nvGrpSpPr>
        <p:grpSpPr>
          <a:xfrm>
            <a:off x="3598686" y="4881340"/>
            <a:ext cx="1955623" cy="990489"/>
            <a:chOff x="921008" y="1750520"/>
            <a:chExt cx="2586774" cy="48367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D8AAB95-781E-AF27-43C4-0E6DF44E0112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18035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월</a:t>
              </a:r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 23</a:t>
              </a:r>
              <a:r>
                <a:rPr lang="ko-KR" altLang="en-US" dirty="0">
                  <a:solidFill>
                    <a:srgbClr val="000000"/>
                  </a:solidFill>
                  <a:ea typeface="+mn-lt"/>
                  <a:cs typeface="+mn-lt"/>
                </a:rPr>
                <a:t>일</a:t>
              </a:r>
              <a:endParaRPr lang="ko-KR" alt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72B739-A4EA-6663-6331-30F78B93AFB9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/>
                <a:t>[</a:t>
              </a:r>
              <a:r>
                <a:rPr lang="en-US" altLang="ko-KR" sz="1200" dirty="0" err="1"/>
                <a:t>vue</a:t>
              </a:r>
              <a:r>
                <a:rPr lang="en-US" altLang="ko-KR" sz="1200" dirty="0"/>
                <a:t>] </a:t>
              </a:r>
              <a:r>
                <a:rPr lang="en-US" altLang="ko-KR" sz="1200" dirty="0" err="1" smtClean="0">
                  <a:solidFill>
                    <a:srgbClr val="000000"/>
                  </a:solidFill>
                  <a:ea typeface="+mn-lt"/>
                  <a:cs typeface="+mn-lt"/>
                </a:rPr>
                <a:t>메인페이지</a:t>
              </a:r>
              <a:r>
                <a:rPr lang="en-US" altLang="ko-KR" sz="1200" dirty="0" smtClean="0">
                  <a:solidFill>
                    <a:srgbClr val="000000"/>
                  </a:solidFill>
                  <a:ea typeface="+mn-lt"/>
                  <a:cs typeface="+mn-lt"/>
                </a:rPr>
                <a:t> </a:t>
              </a:r>
              <a:r>
                <a:rPr lang="en-US" altLang="ko-KR" sz="1200" dirty="0" err="1">
                  <a:solidFill>
                    <a:srgbClr val="000000"/>
                  </a:solidFill>
                  <a:ea typeface="+mn-lt"/>
                  <a:cs typeface="+mn-lt"/>
                </a:rPr>
                <a:t>꾸미기</a:t>
              </a:r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r>
                <a:rPr lang="en-US" altLang="ko-KR" sz="1200" dirty="0" err="1" smtClean="0">
                  <a:solidFill>
                    <a:srgbClr val="000000"/>
                  </a:solidFill>
                  <a:ea typeface="+mn-lt"/>
                  <a:cs typeface="+mn-lt"/>
                </a:rPr>
                <a:t>시스템안정화</a:t>
              </a:r>
              <a:endParaRPr lang="en-US" altLang="ko-KR" sz="1200" dirty="0" smtClean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 err="1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8E2F2E58-B217-CB04-B197-8112DEA708FC}"/>
              </a:ext>
            </a:extLst>
          </p:cNvPr>
          <p:cNvGrpSpPr/>
          <p:nvPr/>
        </p:nvGrpSpPr>
        <p:grpSpPr>
          <a:xfrm>
            <a:off x="3582122" y="1750515"/>
            <a:ext cx="1955623" cy="990489"/>
            <a:chOff x="921008" y="1750520"/>
            <a:chExt cx="2586774" cy="48367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F5D3047-49B7-A9EF-088D-65A1DC7A9726}"/>
                </a:ext>
              </a:extLst>
            </p:cNvPr>
            <p:cNvSpPr txBox="1"/>
            <p:nvPr/>
          </p:nvSpPr>
          <p:spPr>
            <a:xfrm>
              <a:off x="925206" y="1750520"/>
              <a:ext cx="2582576" cy="31561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dirty="0">
                  <a:solidFill>
                    <a:srgbClr val="000000"/>
                  </a:solidFill>
                  <a:ea typeface="+mn-lt"/>
                  <a:cs typeface="+mn-lt"/>
                </a:rPr>
                <a:t>11월 1~2일</a:t>
              </a:r>
            </a:p>
            <a:p>
              <a:pPr algn="ctr"/>
              <a:endParaRPr lang="en-US" altLang="ko-KR" dirty="0">
                <a:solidFill>
                  <a:srgbClr val="554F4D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FB88D0E-E57A-810A-0825-800CAE48CE05}"/>
                </a:ext>
              </a:extLst>
            </p:cNvPr>
            <p:cNvSpPr txBox="1"/>
            <p:nvPr/>
          </p:nvSpPr>
          <p:spPr>
            <a:xfrm>
              <a:off x="921008" y="1918579"/>
              <a:ext cx="2582099" cy="315617"/>
            </a:xfrm>
            <a:prstGeom prst="rect">
              <a:avLst/>
            </a:prstGeom>
            <a:solidFill>
              <a:srgbClr val="F6E9DA"/>
            </a:solidFill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rgbClr val="000000"/>
                  </a:solidFill>
                  <a:ea typeface="+mn-lt"/>
                  <a:cs typeface="+mn-lt"/>
                </a:rPr>
                <a:t>ERD </a:t>
              </a:r>
              <a:r>
                <a:rPr lang="ko-KR" altLang="en-US" sz="1200" dirty="0">
                  <a:solidFill>
                    <a:srgbClr val="000000"/>
                  </a:solidFill>
                  <a:ea typeface="+mn-lt"/>
                  <a:cs typeface="+mn-lt"/>
                </a:rPr>
                <a:t>설계</a:t>
              </a:r>
              <a:endParaRPr lang="ko-KR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  <a:p>
              <a:pPr algn="ctr"/>
              <a:endParaRPr lang="en-US" altLang="ko-KR" sz="1200" dirty="0"/>
            </a:p>
            <a:p>
              <a:pPr algn="ctr"/>
              <a:endParaRPr lang="en-US" altLang="ko-KR" sz="1200" dirty="0">
                <a:solidFill>
                  <a:srgbClr val="000000"/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008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633</Words>
  <Application>Microsoft Office PowerPoint</Application>
  <PresentationFormat>와이드스크린</PresentationFormat>
  <Paragraphs>207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HY그래픽M</vt:lpstr>
      <vt:lpstr>이롭게 바탕체 Medium</vt:lpstr>
      <vt:lpstr>Arial</vt:lpstr>
      <vt:lpstr>Bell MT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SSAFY</cp:lastModifiedBy>
  <cp:revision>303</cp:revision>
  <dcterms:created xsi:type="dcterms:W3CDTF">2020-05-03T01:37:17Z</dcterms:created>
  <dcterms:modified xsi:type="dcterms:W3CDTF">2023-11-24T03:27:18Z</dcterms:modified>
</cp:coreProperties>
</file>